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9" r:id="rId2"/>
    <p:sldId id="260" r:id="rId3"/>
    <p:sldId id="261" r:id="rId4"/>
    <p:sldId id="284" r:id="rId5"/>
    <p:sldId id="283" r:id="rId6"/>
    <p:sldId id="286" r:id="rId7"/>
    <p:sldId id="311" r:id="rId8"/>
    <p:sldId id="313" r:id="rId9"/>
    <p:sldId id="309" r:id="rId10"/>
    <p:sldId id="312" r:id="rId11"/>
    <p:sldId id="290" r:id="rId12"/>
    <p:sldId id="291" r:id="rId13"/>
    <p:sldId id="292" r:id="rId14"/>
    <p:sldId id="293" r:id="rId15"/>
    <p:sldId id="295" r:id="rId16"/>
    <p:sldId id="296" r:id="rId17"/>
    <p:sldId id="298" r:id="rId18"/>
    <p:sldId id="299" r:id="rId19"/>
    <p:sldId id="301" r:id="rId20"/>
    <p:sldId id="303" r:id="rId21"/>
    <p:sldId id="304" r:id="rId22"/>
    <p:sldId id="302" r:id="rId23"/>
    <p:sldId id="305" r:id="rId24"/>
    <p:sldId id="306" r:id="rId25"/>
    <p:sldId id="307" r:id="rId26"/>
    <p:sldId id="310" r:id="rId27"/>
    <p:sldId id="273" r:id="rId28"/>
    <p:sldId id="31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B69"/>
    <a:srgbClr val="FFC000"/>
    <a:srgbClr val="FFFEF8"/>
    <a:srgbClr val="4E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0" autoAdjust="0"/>
    <p:restoredTop sz="94660"/>
  </p:normalViewPr>
  <p:slideViewPr>
    <p:cSldViewPr snapToGrid="0">
      <p:cViewPr varScale="1">
        <p:scale>
          <a:sx n="88" d="100"/>
          <a:sy n="88" d="100"/>
        </p:scale>
        <p:origin x="150"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CA00-3D9D-4668-90E2-44710DE9E9A2}" type="doc">
      <dgm:prSet loTypeId="urn:microsoft.com/office/officeart/2005/8/layout/hProcess3" loCatId="process" qsTypeId="urn:microsoft.com/office/officeart/2005/8/quickstyle/simple1" qsCatId="simple" csTypeId="urn:microsoft.com/office/officeart/2005/8/colors/accent1_2" csCatId="accent1" phldr="1"/>
      <dgm:spPr/>
    </dgm:pt>
    <dgm:pt modelId="{EA651121-A9D8-4D78-BAFB-6EB0BBD88043}">
      <dgm:prSet phldrT="[Text]"/>
      <dgm:spPr/>
      <dgm:t>
        <a:bodyPr/>
        <a:lstStyle/>
        <a:p>
          <a:r>
            <a:rPr lang="en-GB" dirty="0" smtClean="0"/>
            <a:t>4. Deduct any income</a:t>
          </a:r>
        </a:p>
      </dgm:t>
    </dgm:pt>
    <dgm:pt modelId="{DAF0AC0D-FCDB-4E64-9611-C15C98A45011}" type="sibTrans" cxnId="{D243382B-91EE-49E4-A39B-5570E722D823}">
      <dgm:prSet/>
      <dgm:spPr/>
      <dgm:t>
        <a:bodyPr/>
        <a:lstStyle/>
        <a:p>
          <a:endParaRPr lang="en-GB"/>
        </a:p>
      </dgm:t>
    </dgm:pt>
    <dgm:pt modelId="{45216279-9BC6-4CE9-ACD4-E68385FFB7AE}" type="parTrans" cxnId="{D243382B-91EE-49E4-A39B-5570E722D823}">
      <dgm:prSet/>
      <dgm:spPr/>
      <dgm:t>
        <a:bodyPr/>
        <a:lstStyle/>
        <a:p>
          <a:endParaRPr lang="en-GB"/>
        </a:p>
      </dgm:t>
    </dgm:pt>
    <dgm:pt modelId="{0EF8478D-360D-444F-9D5D-6665F7DCFA24}">
      <dgm:prSet phldrT="[Text]"/>
      <dgm:spPr/>
      <dgm:t>
        <a:bodyPr/>
        <a:lstStyle/>
        <a:p>
          <a:r>
            <a:rPr lang="en-GB" dirty="0" smtClean="0"/>
            <a:t>3 Check ignored earnings</a:t>
          </a:r>
        </a:p>
      </dgm:t>
    </dgm:pt>
    <dgm:pt modelId="{9C546F2D-DB77-4ACD-BA7B-401F5A284999}" type="sibTrans" cxnId="{23E9CD04-BEB8-435D-A255-A52720C2DCA1}">
      <dgm:prSet/>
      <dgm:spPr/>
      <dgm:t>
        <a:bodyPr/>
        <a:lstStyle/>
        <a:p>
          <a:endParaRPr lang="en-GB"/>
        </a:p>
      </dgm:t>
    </dgm:pt>
    <dgm:pt modelId="{062127CB-1C8A-40BB-BF4B-573C33D0A005}" type="parTrans" cxnId="{23E9CD04-BEB8-435D-A255-A52720C2DCA1}">
      <dgm:prSet/>
      <dgm:spPr/>
      <dgm:t>
        <a:bodyPr/>
        <a:lstStyle/>
        <a:p>
          <a:endParaRPr lang="en-GB"/>
        </a:p>
      </dgm:t>
    </dgm:pt>
    <dgm:pt modelId="{A1FF67EF-4DCC-4685-A8AD-EA1B4F8E76F9}">
      <dgm:prSet phldrT="[Text]"/>
      <dgm:spPr/>
      <dgm:t>
        <a:bodyPr/>
        <a:lstStyle/>
        <a:p>
          <a:r>
            <a:rPr lang="en-GB" dirty="0" smtClean="0"/>
            <a:t>5. Benefit Cap</a:t>
          </a:r>
        </a:p>
      </dgm:t>
    </dgm:pt>
    <dgm:pt modelId="{FC4F35B3-85C0-4351-B718-A7A2A630009F}" type="sibTrans" cxnId="{8C49DE4C-2C91-440A-B7EF-5350AEF4083A}">
      <dgm:prSet/>
      <dgm:spPr/>
      <dgm:t>
        <a:bodyPr/>
        <a:lstStyle/>
        <a:p>
          <a:endParaRPr lang="en-GB"/>
        </a:p>
      </dgm:t>
    </dgm:pt>
    <dgm:pt modelId="{2DA59EC9-1C05-47A9-BB3C-9253FE68F674}" type="parTrans" cxnId="{8C49DE4C-2C91-440A-B7EF-5350AEF4083A}">
      <dgm:prSet/>
      <dgm:spPr/>
      <dgm:t>
        <a:bodyPr/>
        <a:lstStyle/>
        <a:p>
          <a:endParaRPr lang="en-GB"/>
        </a:p>
      </dgm:t>
    </dgm:pt>
    <dgm:pt modelId="{5602F0AE-787D-4D04-943A-7A385E867A81}">
      <dgm:prSet phldrT="[Text]"/>
      <dgm:spPr/>
      <dgm:t>
        <a:bodyPr/>
        <a:lstStyle/>
        <a:p>
          <a:r>
            <a:rPr lang="en-GB" dirty="0" smtClean="0"/>
            <a:t>2. Maximum amount</a:t>
          </a:r>
          <a:endParaRPr lang="en-GB" dirty="0"/>
        </a:p>
      </dgm:t>
    </dgm:pt>
    <dgm:pt modelId="{AF2D9C7A-AF0B-4E05-AB20-2EC8AFC120BA}" type="sibTrans" cxnId="{BF4683E7-C08E-4806-9498-EBB67E78FF02}">
      <dgm:prSet/>
      <dgm:spPr/>
      <dgm:t>
        <a:bodyPr/>
        <a:lstStyle/>
        <a:p>
          <a:endParaRPr lang="en-GB"/>
        </a:p>
      </dgm:t>
    </dgm:pt>
    <dgm:pt modelId="{6DCDD587-37B9-4113-B403-7DC01CD59D33}" type="parTrans" cxnId="{BF4683E7-C08E-4806-9498-EBB67E78FF02}">
      <dgm:prSet/>
      <dgm:spPr/>
      <dgm:t>
        <a:bodyPr/>
        <a:lstStyle/>
        <a:p>
          <a:endParaRPr lang="en-GB"/>
        </a:p>
      </dgm:t>
    </dgm:pt>
    <dgm:pt modelId="{208AF77D-E8BD-4305-B81C-67F06F22EE3D}">
      <dgm:prSet phldrT="[Text]"/>
      <dgm:spPr/>
      <dgm:t>
        <a:bodyPr/>
        <a:lstStyle/>
        <a:p>
          <a:r>
            <a:rPr lang="en-GB" dirty="0" smtClean="0"/>
            <a:t>1. Savings	</a:t>
          </a:r>
          <a:endParaRPr lang="en-GB" dirty="0"/>
        </a:p>
      </dgm:t>
    </dgm:pt>
    <dgm:pt modelId="{4ACF2AD9-AFEC-4B9E-A7B5-F8D69EE9B925}" type="sibTrans" cxnId="{FC0CF486-8FD5-44CB-A162-3ACC07FEB9BF}">
      <dgm:prSet/>
      <dgm:spPr/>
      <dgm:t>
        <a:bodyPr/>
        <a:lstStyle/>
        <a:p>
          <a:endParaRPr lang="en-GB"/>
        </a:p>
      </dgm:t>
    </dgm:pt>
    <dgm:pt modelId="{466986EF-E0F4-4748-8842-B556AA5FCA88}" type="parTrans" cxnId="{FC0CF486-8FD5-44CB-A162-3ACC07FEB9BF}">
      <dgm:prSet/>
      <dgm:spPr/>
      <dgm:t>
        <a:bodyPr/>
        <a:lstStyle/>
        <a:p>
          <a:endParaRPr lang="en-GB"/>
        </a:p>
      </dgm:t>
    </dgm:pt>
    <dgm:pt modelId="{8FF5181A-A899-4D83-B9E3-A44610A4803D}" type="pres">
      <dgm:prSet presAssocID="{F70FCA00-3D9D-4668-90E2-44710DE9E9A2}" presName="Name0" presStyleCnt="0">
        <dgm:presLayoutVars>
          <dgm:dir/>
          <dgm:animLvl val="lvl"/>
          <dgm:resizeHandles val="exact"/>
        </dgm:presLayoutVars>
      </dgm:prSet>
      <dgm:spPr/>
    </dgm:pt>
    <dgm:pt modelId="{2790DCCF-0DE5-4FA6-94E8-8B1C2B50BEF6}" type="pres">
      <dgm:prSet presAssocID="{F70FCA00-3D9D-4668-90E2-44710DE9E9A2}" presName="dummy" presStyleCnt="0"/>
      <dgm:spPr/>
    </dgm:pt>
    <dgm:pt modelId="{C9355BA5-7C01-4FCA-A885-11D2CEFD9CE5}" type="pres">
      <dgm:prSet presAssocID="{F70FCA00-3D9D-4668-90E2-44710DE9E9A2}" presName="linH" presStyleCnt="0"/>
      <dgm:spPr/>
    </dgm:pt>
    <dgm:pt modelId="{CA84277F-B251-4499-B223-E3F70E5C7592}" type="pres">
      <dgm:prSet presAssocID="{F70FCA00-3D9D-4668-90E2-44710DE9E9A2}" presName="padding1" presStyleCnt="0"/>
      <dgm:spPr/>
    </dgm:pt>
    <dgm:pt modelId="{35EDE03F-7349-4858-AA7A-DBA06E42E921}" type="pres">
      <dgm:prSet presAssocID="{208AF77D-E8BD-4305-B81C-67F06F22EE3D}" presName="linV" presStyleCnt="0"/>
      <dgm:spPr/>
    </dgm:pt>
    <dgm:pt modelId="{A5FE2A48-AF03-4CB6-A96D-67A424206D1D}" type="pres">
      <dgm:prSet presAssocID="{208AF77D-E8BD-4305-B81C-67F06F22EE3D}" presName="spVertical1" presStyleCnt="0"/>
      <dgm:spPr/>
    </dgm:pt>
    <dgm:pt modelId="{7D2D9344-EA87-4103-A698-3FBE35A4BE0C}" type="pres">
      <dgm:prSet presAssocID="{208AF77D-E8BD-4305-B81C-67F06F22EE3D}" presName="parTx" presStyleLbl="revTx" presStyleIdx="0" presStyleCnt="5">
        <dgm:presLayoutVars>
          <dgm:chMax val="0"/>
          <dgm:chPref val="0"/>
          <dgm:bulletEnabled val="1"/>
        </dgm:presLayoutVars>
      </dgm:prSet>
      <dgm:spPr/>
      <dgm:t>
        <a:bodyPr/>
        <a:lstStyle/>
        <a:p>
          <a:endParaRPr lang="en-GB"/>
        </a:p>
      </dgm:t>
    </dgm:pt>
    <dgm:pt modelId="{28A9463F-30BB-4186-BBD9-03045037EAAC}" type="pres">
      <dgm:prSet presAssocID="{208AF77D-E8BD-4305-B81C-67F06F22EE3D}" presName="spVertical2" presStyleCnt="0"/>
      <dgm:spPr/>
    </dgm:pt>
    <dgm:pt modelId="{E96C8269-2B9F-4144-BC92-60AFF9A3496B}" type="pres">
      <dgm:prSet presAssocID="{208AF77D-E8BD-4305-B81C-67F06F22EE3D}" presName="spVertical3" presStyleCnt="0"/>
      <dgm:spPr/>
    </dgm:pt>
    <dgm:pt modelId="{EE3F287B-A868-4075-9D96-91A3BA15C2F0}" type="pres">
      <dgm:prSet presAssocID="{4ACF2AD9-AFEC-4B9E-A7B5-F8D69EE9B925}" presName="space" presStyleCnt="0"/>
      <dgm:spPr/>
    </dgm:pt>
    <dgm:pt modelId="{BC82A695-4595-4B4D-98A5-A803B3ED0E80}" type="pres">
      <dgm:prSet presAssocID="{5602F0AE-787D-4D04-943A-7A385E867A81}" presName="linV" presStyleCnt="0"/>
      <dgm:spPr/>
    </dgm:pt>
    <dgm:pt modelId="{802E044A-CF17-4162-B471-F2876F86BC44}" type="pres">
      <dgm:prSet presAssocID="{5602F0AE-787D-4D04-943A-7A385E867A81}" presName="spVertical1" presStyleCnt="0"/>
      <dgm:spPr/>
    </dgm:pt>
    <dgm:pt modelId="{6F58A83B-B9DC-419F-99A7-27C8FDA99BDE}" type="pres">
      <dgm:prSet presAssocID="{5602F0AE-787D-4D04-943A-7A385E867A81}" presName="parTx" presStyleLbl="revTx" presStyleIdx="1" presStyleCnt="5">
        <dgm:presLayoutVars>
          <dgm:chMax val="0"/>
          <dgm:chPref val="0"/>
          <dgm:bulletEnabled val="1"/>
        </dgm:presLayoutVars>
      </dgm:prSet>
      <dgm:spPr/>
      <dgm:t>
        <a:bodyPr/>
        <a:lstStyle/>
        <a:p>
          <a:endParaRPr lang="en-GB"/>
        </a:p>
      </dgm:t>
    </dgm:pt>
    <dgm:pt modelId="{D573A909-E7BD-4EF4-B836-C1F6CE31576C}" type="pres">
      <dgm:prSet presAssocID="{5602F0AE-787D-4D04-943A-7A385E867A81}" presName="spVertical2" presStyleCnt="0"/>
      <dgm:spPr/>
    </dgm:pt>
    <dgm:pt modelId="{2F179AB5-862D-4477-A661-36BA4F3A0AA4}" type="pres">
      <dgm:prSet presAssocID="{5602F0AE-787D-4D04-943A-7A385E867A81}" presName="spVertical3" presStyleCnt="0"/>
      <dgm:spPr/>
    </dgm:pt>
    <dgm:pt modelId="{B8713D70-E4AA-496E-A760-A14476F8C886}" type="pres">
      <dgm:prSet presAssocID="{AF2D9C7A-AF0B-4E05-AB20-2EC8AFC120BA}" presName="space" presStyleCnt="0"/>
      <dgm:spPr/>
    </dgm:pt>
    <dgm:pt modelId="{E50F3CA8-9FC6-4E00-9E9E-5BB51CE639A5}" type="pres">
      <dgm:prSet presAssocID="{A1FF67EF-4DCC-4685-A8AD-EA1B4F8E76F9}" presName="linV" presStyleCnt="0"/>
      <dgm:spPr/>
    </dgm:pt>
    <dgm:pt modelId="{DEA8575F-0152-4EC3-A267-6B73C4794AF2}" type="pres">
      <dgm:prSet presAssocID="{A1FF67EF-4DCC-4685-A8AD-EA1B4F8E76F9}" presName="spVertical1" presStyleCnt="0"/>
      <dgm:spPr/>
    </dgm:pt>
    <dgm:pt modelId="{BBB6F975-F561-4751-889F-56B14CE22D5B}" type="pres">
      <dgm:prSet presAssocID="{A1FF67EF-4DCC-4685-A8AD-EA1B4F8E76F9}" presName="parTx" presStyleLbl="revTx" presStyleIdx="2" presStyleCnt="5" custScaleX="97426" custLinFactX="100000" custLinFactNeighborX="133443" custLinFactNeighborY="-13506">
        <dgm:presLayoutVars>
          <dgm:chMax val="0"/>
          <dgm:chPref val="0"/>
          <dgm:bulletEnabled val="1"/>
        </dgm:presLayoutVars>
      </dgm:prSet>
      <dgm:spPr/>
      <dgm:t>
        <a:bodyPr/>
        <a:lstStyle/>
        <a:p>
          <a:endParaRPr lang="en-GB"/>
        </a:p>
      </dgm:t>
    </dgm:pt>
    <dgm:pt modelId="{23FF0731-9A38-4BAE-BD27-5121F2557C4E}" type="pres">
      <dgm:prSet presAssocID="{A1FF67EF-4DCC-4685-A8AD-EA1B4F8E76F9}" presName="spVertical2" presStyleCnt="0"/>
      <dgm:spPr/>
    </dgm:pt>
    <dgm:pt modelId="{B9473863-F4A6-4F8B-B2C0-3E3E0FBFD2EA}" type="pres">
      <dgm:prSet presAssocID="{A1FF67EF-4DCC-4685-A8AD-EA1B4F8E76F9}" presName="spVertical3" presStyleCnt="0"/>
      <dgm:spPr/>
    </dgm:pt>
    <dgm:pt modelId="{67A3D875-6E47-4E04-BE71-7F8DCC61E5F5}" type="pres">
      <dgm:prSet presAssocID="{FC4F35B3-85C0-4351-B718-A7A2A630009F}" presName="space" presStyleCnt="0"/>
      <dgm:spPr/>
    </dgm:pt>
    <dgm:pt modelId="{092C3527-85AC-42A2-886D-34A0B4CCF9C0}" type="pres">
      <dgm:prSet presAssocID="{0EF8478D-360D-444F-9D5D-6665F7DCFA24}" presName="linV" presStyleCnt="0"/>
      <dgm:spPr/>
    </dgm:pt>
    <dgm:pt modelId="{46804442-00EB-4D61-B07E-7C61B327DB1B}" type="pres">
      <dgm:prSet presAssocID="{0EF8478D-360D-444F-9D5D-6665F7DCFA24}" presName="spVertical1" presStyleCnt="0"/>
      <dgm:spPr/>
    </dgm:pt>
    <dgm:pt modelId="{9DDA9ADE-6385-4A03-B963-C94FE4E616CB}" type="pres">
      <dgm:prSet presAssocID="{0EF8478D-360D-444F-9D5D-6665F7DCFA24}" presName="parTx" presStyleLbl="revTx" presStyleIdx="3" presStyleCnt="5" custLinFactX="-4591" custLinFactNeighborX="-100000" custLinFactNeighborY="-2692">
        <dgm:presLayoutVars>
          <dgm:chMax val="0"/>
          <dgm:chPref val="0"/>
          <dgm:bulletEnabled val="1"/>
        </dgm:presLayoutVars>
      </dgm:prSet>
      <dgm:spPr/>
      <dgm:t>
        <a:bodyPr/>
        <a:lstStyle/>
        <a:p>
          <a:endParaRPr lang="en-GB"/>
        </a:p>
      </dgm:t>
    </dgm:pt>
    <dgm:pt modelId="{9A81AF51-21A7-4210-B44B-B406C0452A2B}" type="pres">
      <dgm:prSet presAssocID="{0EF8478D-360D-444F-9D5D-6665F7DCFA24}" presName="spVertical2" presStyleCnt="0"/>
      <dgm:spPr/>
    </dgm:pt>
    <dgm:pt modelId="{2D0C5591-8DB0-4076-B48B-4D0A055D5336}" type="pres">
      <dgm:prSet presAssocID="{0EF8478D-360D-444F-9D5D-6665F7DCFA24}" presName="spVertical3" presStyleCnt="0"/>
      <dgm:spPr/>
    </dgm:pt>
    <dgm:pt modelId="{E0D913E7-2B03-431B-9963-A509BFF0D08F}" type="pres">
      <dgm:prSet presAssocID="{9C546F2D-DB77-4ACD-BA7B-401F5A284999}" presName="space" presStyleCnt="0"/>
      <dgm:spPr/>
    </dgm:pt>
    <dgm:pt modelId="{C0311B10-028B-4EBB-A777-B11CD41F0A50}" type="pres">
      <dgm:prSet presAssocID="{EA651121-A9D8-4D78-BAFB-6EB0BBD88043}" presName="linV" presStyleCnt="0"/>
      <dgm:spPr/>
    </dgm:pt>
    <dgm:pt modelId="{3B630270-27C6-440C-A44E-88393C33467B}" type="pres">
      <dgm:prSet presAssocID="{EA651121-A9D8-4D78-BAFB-6EB0BBD88043}" presName="spVertical1" presStyleCnt="0"/>
      <dgm:spPr/>
    </dgm:pt>
    <dgm:pt modelId="{7534F55E-673C-4120-98B7-418457FFAC61}" type="pres">
      <dgm:prSet presAssocID="{EA651121-A9D8-4D78-BAFB-6EB0BBD88043}" presName="parTx" presStyleLbl="revTx" presStyleIdx="4" presStyleCnt="5" custLinFactX="-9721" custLinFactNeighborX="-100000" custLinFactNeighborY="11747">
        <dgm:presLayoutVars>
          <dgm:chMax val="0"/>
          <dgm:chPref val="0"/>
          <dgm:bulletEnabled val="1"/>
        </dgm:presLayoutVars>
      </dgm:prSet>
      <dgm:spPr/>
      <dgm:t>
        <a:bodyPr/>
        <a:lstStyle/>
        <a:p>
          <a:endParaRPr lang="en-GB"/>
        </a:p>
      </dgm:t>
    </dgm:pt>
    <dgm:pt modelId="{0C48952D-27D0-4713-95E4-C5E49F96E44C}" type="pres">
      <dgm:prSet presAssocID="{EA651121-A9D8-4D78-BAFB-6EB0BBD88043}" presName="spVertical2" presStyleCnt="0"/>
      <dgm:spPr/>
    </dgm:pt>
    <dgm:pt modelId="{6F2D9BED-994C-4FE8-848E-DCA25E9C7CBC}" type="pres">
      <dgm:prSet presAssocID="{EA651121-A9D8-4D78-BAFB-6EB0BBD88043}" presName="spVertical3" presStyleCnt="0"/>
      <dgm:spPr/>
    </dgm:pt>
    <dgm:pt modelId="{7B418016-525C-48B8-874E-361D7FE04E8E}" type="pres">
      <dgm:prSet presAssocID="{F70FCA00-3D9D-4668-90E2-44710DE9E9A2}" presName="padding2" presStyleCnt="0"/>
      <dgm:spPr/>
    </dgm:pt>
    <dgm:pt modelId="{1D83D2ED-8AA8-4889-8DF1-FA465F1CC8E8}" type="pres">
      <dgm:prSet presAssocID="{F70FCA00-3D9D-4668-90E2-44710DE9E9A2}" presName="negArrow" presStyleCnt="0"/>
      <dgm:spPr/>
    </dgm:pt>
    <dgm:pt modelId="{E1982A30-37A8-4C1C-BF61-CB27D42B7D0A}" type="pres">
      <dgm:prSet presAssocID="{F70FCA00-3D9D-4668-90E2-44710DE9E9A2}" presName="backgroundArrow" presStyleLbl="node1" presStyleIdx="0" presStyleCnt="1"/>
      <dgm:spPr/>
      <dgm:t>
        <a:bodyPr/>
        <a:lstStyle/>
        <a:p>
          <a:endParaRPr lang="en-GB"/>
        </a:p>
      </dgm:t>
    </dgm:pt>
  </dgm:ptLst>
  <dgm:cxnLst>
    <dgm:cxn modelId="{D243382B-91EE-49E4-A39B-5570E722D823}" srcId="{F70FCA00-3D9D-4668-90E2-44710DE9E9A2}" destId="{EA651121-A9D8-4D78-BAFB-6EB0BBD88043}" srcOrd="4" destOrd="0" parTransId="{45216279-9BC6-4CE9-ACD4-E68385FFB7AE}" sibTransId="{DAF0AC0D-FCDB-4E64-9611-C15C98A45011}"/>
    <dgm:cxn modelId="{FC0CF486-8FD5-44CB-A162-3ACC07FEB9BF}" srcId="{F70FCA00-3D9D-4668-90E2-44710DE9E9A2}" destId="{208AF77D-E8BD-4305-B81C-67F06F22EE3D}" srcOrd="0" destOrd="0" parTransId="{466986EF-E0F4-4748-8842-B556AA5FCA88}" sibTransId="{4ACF2AD9-AFEC-4B9E-A7B5-F8D69EE9B925}"/>
    <dgm:cxn modelId="{314FEFA3-38FB-4FF7-B5CB-A46A9E8E6793}" type="presOf" srcId="{208AF77D-E8BD-4305-B81C-67F06F22EE3D}" destId="{7D2D9344-EA87-4103-A698-3FBE35A4BE0C}" srcOrd="0" destOrd="0" presId="urn:microsoft.com/office/officeart/2005/8/layout/hProcess3"/>
    <dgm:cxn modelId="{D3566CEE-87D7-4853-AD10-436631A45417}" type="presOf" srcId="{F70FCA00-3D9D-4668-90E2-44710DE9E9A2}" destId="{8FF5181A-A899-4D83-B9E3-A44610A4803D}" srcOrd="0" destOrd="0" presId="urn:microsoft.com/office/officeart/2005/8/layout/hProcess3"/>
    <dgm:cxn modelId="{8E30C1A4-13F0-493F-9FAC-7D0B9D5C10D1}" type="presOf" srcId="{5602F0AE-787D-4D04-943A-7A385E867A81}" destId="{6F58A83B-B9DC-419F-99A7-27C8FDA99BDE}" srcOrd="0" destOrd="0" presId="urn:microsoft.com/office/officeart/2005/8/layout/hProcess3"/>
    <dgm:cxn modelId="{64B1D8DD-88E6-4F0E-AD64-853A6F23BB67}" type="presOf" srcId="{A1FF67EF-4DCC-4685-A8AD-EA1B4F8E76F9}" destId="{BBB6F975-F561-4751-889F-56B14CE22D5B}" srcOrd="0" destOrd="0" presId="urn:microsoft.com/office/officeart/2005/8/layout/hProcess3"/>
    <dgm:cxn modelId="{8C49DE4C-2C91-440A-B7EF-5350AEF4083A}" srcId="{F70FCA00-3D9D-4668-90E2-44710DE9E9A2}" destId="{A1FF67EF-4DCC-4685-A8AD-EA1B4F8E76F9}" srcOrd="2" destOrd="0" parTransId="{2DA59EC9-1C05-47A9-BB3C-9253FE68F674}" sibTransId="{FC4F35B3-85C0-4351-B718-A7A2A630009F}"/>
    <dgm:cxn modelId="{0B6D25CC-7625-4493-AC75-459F20E7D2E2}" type="presOf" srcId="{0EF8478D-360D-444F-9D5D-6665F7DCFA24}" destId="{9DDA9ADE-6385-4A03-B963-C94FE4E616CB}" srcOrd="0" destOrd="0" presId="urn:microsoft.com/office/officeart/2005/8/layout/hProcess3"/>
    <dgm:cxn modelId="{9ECF0AEB-9886-4378-934E-6EBFD07E83C9}" type="presOf" srcId="{EA651121-A9D8-4D78-BAFB-6EB0BBD88043}" destId="{7534F55E-673C-4120-98B7-418457FFAC61}" srcOrd="0" destOrd="0" presId="urn:microsoft.com/office/officeart/2005/8/layout/hProcess3"/>
    <dgm:cxn modelId="{BF4683E7-C08E-4806-9498-EBB67E78FF02}" srcId="{F70FCA00-3D9D-4668-90E2-44710DE9E9A2}" destId="{5602F0AE-787D-4D04-943A-7A385E867A81}" srcOrd="1" destOrd="0" parTransId="{6DCDD587-37B9-4113-B403-7DC01CD59D33}" sibTransId="{AF2D9C7A-AF0B-4E05-AB20-2EC8AFC120BA}"/>
    <dgm:cxn modelId="{23E9CD04-BEB8-435D-A255-A52720C2DCA1}" srcId="{F70FCA00-3D9D-4668-90E2-44710DE9E9A2}" destId="{0EF8478D-360D-444F-9D5D-6665F7DCFA24}" srcOrd="3" destOrd="0" parTransId="{062127CB-1C8A-40BB-BF4B-573C33D0A005}" sibTransId="{9C546F2D-DB77-4ACD-BA7B-401F5A284999}"/>
    <dgm:cxn modelId="{D411E1E3-0FB6-4BFB-91AA-E05E13ABDE4C}" type="presParOf" srcId="{8FF5181A-A899-4D83-B9E3-A44610A4803D}" destId="{2790DCCF-0DE5-4FA6-94E8-8B1C2B50BEF6}" srcOrd="0" destOrd="0" presId="urn:microsoft.com/office/officeart/2005/8/layout/hProcess3"/>
    <dgm:cxn modelId="{AA69C6C3-77EC-44F5-AC9B-796314BF8CBA}" type="presParOf" srcId="{8FF5181A-A899-4D83-B9E3-A44610A4803D}" destId="{C9355BA5-7C01-4FCA-A885-11D2CEFD9CE5}" srcOrd="1" destOrd="0" presId="urn:microsoft.com/office/officeart/2005/8/layout/hProcess3"/>
    <dgm:cxn modelId="{919E26D9-15BA-490B-8883-29A160467F87}" type="presParOf" srcId="{C9355BA5-7C01-4FCA-A885-11D2CEFD9CE5}" destId="{CA84277F-B251-4499-B223-E3F70E5C7592}" srcOrd="0" destOrd="0" presId="urn:microsoft.com/office/officeart/2005/8/layout/hProcess3"/>
    <dgm:cxn modelId="{11752614-82F5-4575-BA5D-EF4619F3C453}" type="presParOf" srcId="{C9355BA5-7C01-4FCA-A885-11D2CEFD9CE5}" destId="{35EDE03F-7349-4858-AA7A-DBA06E42E921}" srcOrd="1" destOrd="0" presId="urn:microsoft.com/office/officeart/2005/8/layout/hProcess3"/>
    <dgm:cxn modelId="{1C60165E-E627-467B-A733-44785F7EF3CE}" type="presParOf" srcId="{35EDE03F-7349-4858-AA7A-DBA06E42E921}" destId="{A5FE2A48-AF03-4CB6-A96D-67A424206D1D}" srcOrd="0" destOrd="0" presId="urn:microsoft.com/office/officeart/2005/8/layout/hProcess3"/>
    <dgm:cxn modelId="{E0757864-F120-489E-95A0-BE33CC0DF3E1}" type="presParOf" srcId="{35EDE03F-7349-4858-AA7A-DBA06E42E921}" destId="{7D2D9344-EA87-4103-A698-3FBE35A4BE0C}" srcOrd="1" destOrd="0" presId="urn:microsoft.com/office/officeart/2005/8/layout/hProcess3"/>
    <dgm:cxn modelId="{AA0DE89D-A995-48A8-BFAD-D50E48437572}" type="presParOf" srcId="{35EDE03F-7349-4858-AA7A-DBA06E42E921}" destId="{28A9463F-30BB-4186-BBD9-03045037EAAC}" srcOrd="2" destOrd="0" presId="urn:microsoft.com/office/officeart/2005/8/layout/hProcess3"/>
    <dgm:cxn modelId="{A8AC7C95-5D53-4DDA-A290-D4AA70EABDDC}" type="presParOf" srcId="{35EDE03F-7349-4858-AA7A-DBA06E42E921}" destId="{E96C8269-2B9F-4144-BC92-60AFF9A3496B}" srcOrd="3" destOrd="0" presId="urn:microsoft.com/office/officeart/2005/8/layout/hProcess3"/>
    <dgm:cxn modelId="{3AA7F0B9-4608-484C-901E-6F123EB6D876}" type="presParOf" srcId="{C9355BA5-7C01-4FCA-A885-11D2CEFD9CE5}" destId="{EE3F287B-A868-4075-9D96-91A3BA15C2F0}" srcOrd="2" destOrd="0" presId="urn:microsoft.com/office/officeart/2005/8/layout/hProcess3"/>
    <dgm:cxn modelId="{B6DDD234-5D86-484C-AC84-E3338DFCDCEE}" type="presParOf" srcId="{C9355BA5-7C01-4FCA-A885-11D2CEFD9CE5}" destId="{BC82A695-4595-4B4D-98A5-A803B3ED0E80}" srcOrd="3" destOrd="0" presId="urn:microsoft.com/office/officeart/2005/8/layout/hProcess3"/>
    <dgm:cxn modelId="{BCBADF35-A8AD-432D-98E4-616F6DB18745}" type="presParOf" srcId="{BC82A695-4595-4B4D-98A5-A803B3ED0E80}" destId="{802E044A-CF17-4162-B471-F2876F86BC44}" srcOrd="0" destOrd="0" presId="urn:microsoft.com/office/officeart/2005/8/layout/hProcess3"/>
    <dgm:cxn modelId="{B25738AA-F17C-4CF7-8D57-5C986FF30E37}" type="presParOf" srcId="{BC82A695-4595-4B4D-98A5-A803B3ED0E80}" destId="{6F58A83B-B9DC-419F-99A7-27C8FDA99BDE}" srcOrd="1" destOrd="0" presId="urn:microsoft.com/office/officeart/2005/8/layout/hProcess3"/>
    <dgm:cxn modelId="{4C5627F2-0413-4D69-BFD2-2C251EEF4040}" type="presParOf" srcId="{BC82A695-4595-4B4D-98A5-A803B3ED0E80}" destId="{D573A909-E7BD-4EF4-B836-C1F6CE31576C}" srcOrd="2" destOrd="0" presId="urn:microsoft.com/office/officeart/2005/8/layout/hProcess3"/>
    <dgm:cxn modelId="{3FE8BBEE-5E17-4245-B760-920D2CF109DD}" type="presParOf" srcId="{BC82A695-4595-4B4D-98A5-A803B3ED0E80}" destId="{2F179AB5-862D-4477-A661-36BA4F3A0AA4}" srcOrd="3" destOrd="0" presId="urn:microsoft.com/office/officeart/2005/8/layout/hProcess3"/>
    <dgm:cxn modelId="{5A2927C0-DCD2-4DBB-A42F-249E359F7747}" type="presParOf" srcId="{C9355BA5-7C01-4FCA-A885-11D2CEFD9CE5}" destId="{B8713D70-E4AA-496E-A760-A14476F8C886}" srcOrd="4" destOrd="0" presId="urn:microsoft.com/office/officeart/2005/8/layout/hProcess3"/>
    <dgm:cxn modelId="{CC592C37-E893-4BD3-BE2D-729BD85648D4}" type="presParOf" srcId="{C9355BA5-7C01-4FCA-A885-11D2CEFD9CE5}" destId="{E50F3CA8-9FC6-4E00-9E9E-5BB51CE639A5}" srcOrd="5" destOrd="0" presId="urn:microsoft.com/office/officeart/2005/8/layout/hProcess3"/>
    <dgm:cxn modelId="{354EDD7E-F719-4B18-8006-D423CB00C5A5}" type="presParOf" srcId="{E50F3CA8-9FC6-4E00-9E9E-5BB51CE639A5}" destId="{DEA8575F-0152-4EC3-A267-6B73C4794AF2}" srcOrd="0" destOrd="0" presId="urn:microsoft.com/office/officeart/2005/8/layout/hProcess3"/>
    <dgm:cxn modelId="{59CC2D39-7F3F-4FB5-B192-2DF74FA8BC3E}" type="presParOf" srcId="{E50F3CA8-9FC6-4E00-9E9E-5BB51CE639A5}" destId="{BBB6F975-F561-4751-889F-56B14CE22D5B}" srcOrd="1" destOrd="0" presId="urn:microsoft.com/office/officeart/2005/8/layout/hProcess3"/>
    <dgm:cxn modelId="{F523E13B-091F-4A91-9A94-9EB97E991E22}" type="presParOf" srcId="{E50F3CA8-9FC6-4E00-9E9E-5BB51CE639A5}" destId="{23FF0731-9A38-4BAE-BD27-5121F2557C4E}" srcOrd="2" destOrd="0" presId="urn:microsoft.com/office/officeart/2005/8/layout/hProcess3"/>
    <dgm:cxn modelId="{E30627AC-84C6-45D2-A931-992440FF6826}" type="presParOf" srcId="{E50F3CA8-9FC6-4E00-9E9E-5BB51CE639A5}" destId="{B9473863-F4A6-4F8B-B2C0-3E3E0FBFD2EA}" srcOrd="3" destOrd="0" presId="urn:microsoft.com/office/officeart/2005/8/layout/hProcess3"/>
    <dgm:cxn modelId="{FBEF9CA7-8FA9-42A7-8C16-5669A97B7263}" type="presParOf" srcId="{C9355BA5-7C01-4FCA-A885-11D2CEFD9CE5}" destId="{67A3D875-6E47-4E04-BE71-7F8DCC61E5F5}" srcOrd="6" destOrd="0" presId="urn:microsoft.com/office/officeart/2005/8/layout/hProcess3"/>
    <dgm:cxn modelId="{C97CF474-1DB1-4CAA-BB9F-A09D5D37F8FA}" type="presParOf" srcId="{C9355BA5-7C01-4FCA-A885-11D2CEFD9CE5}" destId="{092C3527-85AC-42A2-886D-34A0B4CCF9C0}" srcOrd="7" destOrd="0" presId="urn:microsoft.com/office/officeart/2005/8/layout/hProcess3"/>
    <dgm:cxn modelId="{486BD91A-930F-4FFD-AE17-776255EA9961}" type="presParOf" srcId="{092C3527-85AC-42A2-886D-34A0B4CCF9C0}" destId="{46804442-00EB-4D61-B07E-7C61B327DB1B}" srcOrd="0" destOrd="0" presId="urn:microsoft.com/office/officeart/2005/8/layout/hProcess3"/>
    <dgm:cxn modelId="{221D3DEE-5333-485C-9632-A69B6A6A7D17}" type="presParOf" srcId="{092C3527-85AC-42A2-886D-34A0B4CCF9C0}" destId="{9DDA9ADE-6385-4A03-B963-C94FE4E616CB}" srcOrd="1" destOrd="0" presId="urn:microsoft.com/office/officeart/2005/8/layout/hProcess3"/>
    <dgm:cxn modelId="{24705619-6541-4B89-B507-DFF77DD82BB0}" type="presParOf" srcId="{092C3527-85AC-42A2-886D-34A0B4CCF9C0}" destId="{9A81AF51-21A7-4210-B44B-B406C0452A2B}" srcOrd="2" destOrd="0" presId="urn:microsoft.com/office/officeart/2005/8/layout/hProcess3"/>
    <dgm:cxn modelId="{379E4784-DD14-4C5D-9ADB-9138B274C330}" type="presParOf" srcId="{092C3527-85AC-42A2-886D-34A0B4CCF9C0}" destId="{2D0C5591-8DB0-4076-B48B-4D0A055D5336}" srcOrd="3" destOrd="0" presId="urn:microsoft.com/office/officeart/2005/8/layout/hProcess3"/>
    <dgm:cxn modelId="{0BB20C6E-F63A-479F-8D36-E0B3F24C07E5}" type="presParOf" srcId="{C9355BA5-7C01-4FCA-A885-11D2CEFD9CE5}" destId="{E0D913E7-2B03-431B-9963-A509BFF0D08F}" srcOrd="8" destOrd="0" presId="urn:microsoft.com/office/officeart/2005/8/layout/hProcess3"/>
    <dgm:cxn modelId="{41CB337B-2A44-4911-A9B4-9BC9AED592CC}" type="presParOf" srcId="{C9355BA5-7C01-4FCA-A885-11D2CEFD9CE5}" destId="{C0311B10-028B-4EBB-A777-B11CD41F0A50}" srcOrd="9" destOrd="0" presId="urn:microsoft.com/office/officeart/2005/8/layout/hProcess3"/>
    <dgm:cxn modelId="{4BA4FFC5-E602-4D9F-A3C8-A93233168915}" type="presParOf" srcId="{C0311B10-028B-4EBB-A777-B11CD41F0A50}" destId="{3B630270-27C6-440C-A44E-88393C33467B}" srcOrd="0" destOrd="0" presId="urn:microsoft.com/office/officeart/2005/8/layout/hProcess3"/>
    <dgm:cxn modelId="{C6320862-E65E-4F2E-BF62-12510A5E8CF2}" type="presParOf" srcId="{C0311B10-028B-4EBB-A777-B11CD41F0A50}" destId="{7534F55E-673C-4120-98B7-418457FFAC61}" srcOrd="1" destOrd="0" presId="urn:microsoft.com/office/officeart/2005/8/layout/hProcess3"/>
    <dgm:cxn modelId="{9E0D0745-B3F8-4053-9C78-7D69845C1B8B}" type="presParOf" srcId="{C0311B10-028B-4EBB-A777-B11CD41F0A50}" destId="{0C48952D-27D0-4713-95E4-C5E49F96E44C}" srcOrd="2" destOrd="0" presId="urn:microsoft.com/office/officeart/2005/8/layout/hProcess3"/>
    <dgm:cxn modelId="{1CA090D4-9D7A-4F6F-B95B-583B780E865F}" type="presParOf" srcId="{C0311B10-028B-4EBB-A777-B11CD41F0A50}" destId="{6F2D9BED-994C-4FE8-848E-DCA25E9C7CBC}" srcOrd="3" destOrd="0" presId="urn:microsoft.com/office/officeart/2005/8/layout/hProcess3"/>
    <dgm:cxn modelId="{CB9C3ABD-1045-4125-AB4F-39020B20E9B0}" type="presParOf" srcId="{C9355BA5-7C01-4FCA-A885-11D2CEFD9CE5}" destId="{7B418016-525C-48B8-874E-361D7FE04E8E}" srcOrd="10" destOrd="0" presId="urn:microsoft.com/office/officeart/2005/8/layout/hProcess3"/>
    <dgm:cxn modelId="{2143D302-EB39-42D6-B2B6-52F5CABA9A6E}" type="presParOf" srcId="{C9355BA5-7C01-4FCA-A885-11D2CEFD9CE5}" destId="{1D83D2ED-8AA8-4889-8DF1-FA465F1CC8E8}" srcOrd="11" destOrd="0" presId="urn:microsoft.com/office/officeart/2005/8/layout/hProcess3"/>
    <dgm:cxn modelId="{3E95528D-2970-4938-A178-7B84D6AE9AAA}" type="presParOf" srcId="{C9355BA5-7C01-4FCA-A885-11D2CEFD9CE5}" destId="{E1982A30-37A8-4C1C-BF61-CB27D42B7D0A}" srcOrd="12"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0FCA00-3D9D-4668-90E2-44710DE9E9A2}" type="doc">
      <dgm:prSet loTypeId="urn:microsoft.com/office/officeart/2005/8/layout/hProcess3" loCatId="process" qsTypeId="urn:microsoft.com/office/officeart/2005/8/quickstyle/simple1" qsCatId="simple" csTypeId="urn:microsoft.com/office/officeart/2005/8/colors/accent1_2" csCatId="accent1" phldr="1"/>
      <dgm:spPr/>
    </dgm:pt>
    <dgm:pt modelId="{EA651121-A9D8-4D78-BAFB-6EB0BBD88043}">
      <dgm:prSet phldrT="[Text]"/>
      <dgm:spPr/>
      <dgm:t>
        <a:bodyPr/>
        <a:lstStyle/>
        <a:p>
          <a:r>
            <a:rPr lang="en-GB" dirty="0" smtClean="0"/>
            <a:t>4. Deduct any income</a:t>
          </a:r>
        </a:p>
      </dgm:t>
    </dgm:pt>
    <dgm:pt modelId="{DAF0AC0D-FCDB-4E64-9611-C15C98A45011}" type="sibTrans" cxnId="{D243382B-91EE-49E4-A39B-5570E722D823}">
      <dgm:prSet/>
      <dgm:spPr/>
      <dgm:t>
        <a:bodyPr/>
        <a:lstStyle/>
        <a:p>
          <a:endParaRPr lang="en-GB"/>
        </a:p>
      </dgm:t>
    </dgm:pt>
    <dgm:pt modelId="{45216279-9BC6-4CE9-ACD4-E68385FFB7AE}" type="parTrans" cxnId="{D243382B-91EE-49E4-A39B-5570E722D823}">
      <dgm:prSet/>
      <dgm:spPr/>
      <dgm:t>
        <a:bodyPr/>
        <a:lstStyle/>
        <a:p>
          <a:endParaRPr lang="en-GB"/>
        </a:p>
      </dgm:t>
    </dgm:pt>
    <dgm:pt modelId="{0EF8478D-360D-444F-9D5D-6665F7DCFA24}">
      <dgm:prSet phldrT="[Text]"/>
      <dgm:spPr/>
      <dgm:t>
        <a:bodyPr/>
        <a:lstStyle/>
        <a:p>
          <a:r>
            <a:rPr lang="en-GB" dirty="0" smtClean="0"/>
            <a:t>3 Check ignored earnings</a:t>
          </a:r>
        </a:p>
      </dgm:t>
    </dgm:pt>
    <dgm:pt modelId="{9C546F2D-DB77-4ACD-BA7B-401F5A284999}" type="sibTrans" cxnId="{23E9CD04-BEB8-435D-A255-A52720C2DCA1}">
      <dgm:prSet/>
      <dgm:spPr/>
      <dgm:t>
        <a:bodyPr/>
        <a:lstStyle/>
        <a:p>
          <a:endParaRPr lang="en-GB"/>
        </a:p>
      </dgm:t>
    </dgm:pt>
    <dgm:pt modelId="{062127CB-1C8A-40BB-BF4B-573C33D0A005}" type="parTrans" cxnId="{23E9CD04-BEB8-435D-A255-A52720C2DCA1}">
      <dgm:prSet/>
      <dgm:spPr/>
      <dgm:t>
        <a:bodyPr/>
        <a:lstStyle/>
        <a:p>
          <a:endParaRPr lang="en-GB"/>
        </a:p>
      </dgm:t>
    </dgm:pt>
    <dgm:pt modelId="{A1FF67EF-4DCC-4685-A8AD-EA1B4F8E76F9}">
      <dgm:prSet phldrT="[Text]"/>
      <dgm:spPr/>
      <dgm:t>
        <a:bodyPr/>
        <a:lstStyle/>
        <a:p>
          <a:r>
            <a:rPr lang="en-GB" dirty="0" smtClean="0"/>
            <a:t>5. Benefit Cap</a:t>
          </a:r>
        </a:p>
      </dgm:t>
    </dgm:pt>
    <dgm:pt modelId="{FC4F35B3-85C0-4351-B718-A7A2A630009F}" type="sibTrans" cxnId="{8C49DE4C-2C91-440A-B7EF-5350AEF4083A}">
      <dgm:prSet/>
      <dgm:spPr/>
      <dgm:t>
        <a:bodyPr/>
        <a:lstStyle/>
        <a:p>
          <a:endParaRPr lang="en-GB"/>
        </a:p>
      </dgm:t>
    </dgm:pt>
    <dgm:pt modelId="{2DA59EC9-1C05-47A9-BB3C-9253FE68F674}" type="parTrans" cxnId="{8C49DE4C-2C91-440A-B7EF-5350AEF4083A}">
      <dgm:prSet/>
      <dgm:spPr/>
      <dgm:t>
        <a:bodyPr/>
        <a:lstStyle/>
        <a:p>
          <a:endParaRPr lang="en-GB"/>
        </a:p>
      </dgm:t>
    </dgm:pt>
    <dgm:pt modelId="{5602F0AE-787D-4D04-943A-7A385E867A81}">
      <dgm:prSet phldrT="[Text]"/>
      <dgm:spPr/>
      <dgm:t>
        <a:bodyPr/>
        <a:lstStyle/>
        <a:p>
          <a:r>
            <a:rPr lang="en-GB" dirty="0" smtClean="0"/>
            <a:t>2. Maximum amount</a:t>
          </a:r>
          <a:endParaRPr lang="en-GB" dirty="0"/>
        </a:p>
      </dgm:t>
    </dgm:pt>
    <dgm:pt modelId="{AF2D9C7A-AF0B-4E05-AB20-2EC8AFC120BA}" type="sibTrans" cxnId="{BF4683E7-C08E-4806-9498-EBB67E78FF02}">
      <dgm:prSet/>
      <dgm:spPr/>
      <dgm:t>
        <a:bodyPr/>
        <a:lstStyle/>
        <a:p>
          <a:endParaRPr lang="en-GB"/>
        </a:p>
      </dgm:t>
    </dgm:pt>
    <dgm:pt modelId="{6DCDD587-37B9-4113-B403-7DC01CD59D33}" type="parTrans" cxnId="{BF4683E7-C08E-4806-9498-EBB67E78FF02}">
      <dgm:prSet/>
      <dgm:spPr/>
      <dgm:t>
        <a:bodyPr/>
        <a:lstStyle/>
        <a:p>
          <a:endParaRPr lang="en-GB"/>
        </a:p>
      </dgm:t>
    </dgm:pt>
    <dgm:pt modelId="{208AF77D-E8BD-4305-B81C-67F06F22EE3D}">
      <dgm:prSet phldrT="[Text]"/>
      <dgm:spPr/>
      <dgm:t>
        <a:bodyPr/>
        <a:lstStyle/>
        <a:p>
          <a:r>
            <a:rPr lang="en-GB" dirty="0" smtClean="0"/>
            <a:t>1. Savings	</a:t>
          </a:r>
          <a:endParaRPr lang="en-GB" dirty="0"/>
        </a:p>
      </dgm:t>
    </dgm:pt>
    <dgm:pt modelId="{4ACF2AD9-AFEC-4B9E-A7B5-F8D69EE9B925}" type="sibTrans" cxnId="{FC0CF486-8FD5-44CB-A162-3ACC07FEB9BF}">
      <dgm:prSet/>
      <dgm:spPr/>
      <dgm:t>
        <a:bodyPr/>
        <a:lstStyle/>
        <a:p>
          <a:endParaRPr lang="en-GB"/>
        </a:p>
      </dgm:t>
    </dgm:pt>
    <dgm:pt modelId="{466986EF-E0F4-4748-8842-B556AA5FCA88}" type="parTrans" cxnId="{FC0CF486-8FD5-44CB-A162-3ACC07FEB9BF}">
      <dgm:prSet/>
      <dgm:spPr/>
      <dgm:t>
        <a:bodyPr/>
        <a:lstStyle/>
        <a:p>
          <a:endParaRPr lang="en-GB"/>
        </a:p>
      </dgm:t>
    </dgm:pt>
    <dgm:pt modelId="{8FF5181A-A899-4D83-B9E3-A44610A4803D}" type="pres">
      <dgm:prSet presAssocID="{F70FCA00-3D9D-4668-90E2-44710DE9E9A2}" presName="Name0" presStyleCnt="0">
        <dgm:presLayoutVars>
          <dgm:dir/>
          <dgm:animLvl val="lvl"/>
          <dgm:resizeHandles val="exact"/>
        </dgm:presLayoutVars>
      </dgm:prSet>
      <dgm:spPr/>
    </dgm:pt>
    <dgm:pt modelId="{2790DCCF-0DE5-4FA6-94E8-8B1C2B50BEF6}" type="pres">
      <dgm:prSet presAssocID="{F70FCA00-3D9D-4668-90E2-44710DE9E9A2}" presName="dummy" presStyleCnt="0"/>
      <dgm:spPr/>
    </dgm:pt>
    <dgm:pt modelId="{C9355BA5-7C01-4FCA-A885-11D2CEFD9CE5}" type="pres">
      <dgm:prSet presAssocID="{F70FCA00-3D9D-4668-90E2-44710DE9E9A2}" presName="linH" presStyleCnt="0"/>
      <dgm:spPr/>
    </dgm:pt>
    <dgm:pt modelId="{CA84277F-B251-4499-B223-E3F70E5C7592}" type="pres">
      <dgm:prSet presAssocID="{F70FCA00-3D9D-4668-90E2-44710DE9E9A2}" presName="padding1" presStyleCnt="0"/>
      <dgm:spPr/>
    </dgm:pt>
    <dgm:pt modelId="{35EDE03F-7349-4858-AA7A-DBA06E42E921}" type="pres">
      <dgm:prSet presAssocID="{208AF77D-E8BD-4305-B81C-67F06F22EE3D}" presName="linV" presStyleCnt="0"/>
      <dgm:spPr/>
    </dgm:pt>
    <dgm:pt modelId="{A5FE2A48-AF03-4CB6-A96D-67A424206D1D}" type="pres">
      <dgm:prSet presAssocID="{208AF77D-E8BD-4305-B81C-67F06F22EE3D}" presName="spVertical1" presStyleCnt="0"/>
      <dgm:spPr/>
    </dgm:pt>
    <dgm:pt modelId="{7D2D9344-EA87-4103-A698-3FBE35A4BE0C}" type="pres">
      <dgm:prSet presAssocID="{208AF77D-E8BD-4305-B81C-67F06F22EE3D}" presName="parTx" presStyleLbl="revTx" presStyleIdx="0" presStyleCnt="5">
        <dgm:presLayoutVars>
          <dgm:chMax val="0"/>
          <dgm:chPref val="0"/>
          <dgm:bulletEnabled val="1"/>
        </dgm:presLayoutVars>
      </dgm:prSet>
      <dgm:spPr/>
      <dgm:t>
        <a:bodyPr/>
        <a:lstStyle/>
        <a:p>
          <a:endParaRPr lang="en-GB"/>
        </a:p>
      </dgm:t>
    </dgm:pt>
    <dgm:pt modelId="{28A9463F-30BB-4186-BBD9-03045037EAAC}" type="pres">
      <dgm:prSet presAssocID="{208AF77D-E8BD-4305-B81C-67F06F22EE3D}" presName="spVertical2" presStyleCnt="0"/>
      <dgm:spPr/>
    </dgm:pt>
    <dgm:pt modelId="{E96C8269-2B9F-4144-BC92-60AFF9A3496B}" type="pres">
      <dgm:prSet presAssocID="{208AF77D-E8BD-4305-B81C-67F06F22EE3D}" presName="spVertical3" presStyleCnt="0"/>
      <dgm:spPr/>
    </dgm:pt>
    <dgm:pt modelId="{EE3F287B-A868-4075-9D96-91A3BA15C2F0}" type="pres">
      <dgm:prSet presAssocID="{4ACF2AD9-AFEC-4B9E-A7B5-F8D69EE9B925}" presName="space" presStyleCnt="0"/>
      <dgm:spPr/>
    </dgm:pt>
    <dgm:pt modelId="{BC82A695-4595-4B4D-98A5-A803B3ED0E80}" type="pres">
      <dgm:prSet presAssocID="{5602F0AE-787D-4D04-943A-7A385E867A81}" presName="linV" presStyleCnt="0"/>
      <dgm:spPr/>
    </dgm:pt>
    <dgm:pt modelId="{802E044A-CF17-4162-B471-F2876F86BC44}" type="pres">
      <dgm:prSet presAssocID="{5602F0AE-787D-4D04-943A-7A385E867A81}" presName="spVertical1" presStyleCnt="0"/>
      <dgm:spPr/>
    </dgm:pt>
    <dgm:pt modelId="{6F58A83B-B9DC-419F-99A7-27C8FDA99BDE}" type="pres">
      <dgm:prSet presAssocID="{5602F0AE-787D-4D04-943A-7A385E867A81}" presName="parTx" presStyleLbl="revTx" presStyleIdx="1" presStyleCnt="5">
        <dgm:presLayoutVars>
          <dgm:chMax val="0"/>
          <dgm:chPref val="0"/>
          <dgm:bulletEnabled val="1"/>
        </dgm:presLayoutVars>
      </dgm:prSet>
      <dgm:spPr/>
      <dgm:t>
        <a:bodyPr/>
        <a:lstStyle/>
        <a:p>
          <a:endParaRPr lang="en-GB"/>
        </a:p>
      </dgm:t>
    </dgm:pt>
    <dgm:pt modelId="{D573A909-E7BD-4EF4-B836-C1F6CE31576C}" type="pres">
      <dgm:prSet presAssocID="{5602F0AE-787D-4D04-943A-7A385E867A81}" presName="spVertical2" presStyleCnt="0"/>
      <dgm:spPr/>
    </dgm:pt>
    <dgm:pt modelId="{2F179AB5-862D-4477-A661-36BA4F3A0AA4}" type="pres">
      <dgm:prSet presAssocID="{5602F0AE-787D-4D04-943A-7A385E867A81}" presName="spVertical3" presStyleCnt="0"/>
      <dgm:spPr/>
    </dgm:pt>
    <dgm:pt modelId="{B8713D70-E4AA-496E-A760-A14476F8C886}" type="pres">
      <dgm:prSet presAssocID="{AF2D9C7A-AF0B-4E05-AB20-2EC8AFC120BA}" presName="space" presStyleCnt="0"/>
      <dgm:spPr/>
    </dgm:pt>
    <dgm:pt modelId="{E50F3CA8-9FC6-4E00-9E9E-5BB51CE639A5}" type="pres">
      <dgm:prSet presAssocID="{A1FF67EF-4DCC-4685-A8AD-EA1B4F8E76F9}" presName="linV" presStyleCnt="0"/>
      <dgm:spPr/>
    </dgm:pt>
    <dgm:pt modelId="{DEA8575F-0152-4EC3-A267-6B73C4794AF2}" type="pres">
      <dgm:prSet presAssocID="{A1FF67EF-4DCC-4685-A8AD-EA1B4F8E76F9}" presName="spVertical1" presStyleCnt="0"/>
      <dgm:spPr/>
    </dgm:pt>
    <dgm:pt modelId="{BBB6F975-F561-4751-889F-56B14CE22D5B}" type="pres">
      <dgm:prSet presAssocID="{A1FF67EF-4DCC-4685-A8AD-EA1B4F8E76F9}" presName="parTx" presStyleLbl="revTx" presStyleIdx="2" presStyleCnt="5" custScaleX="97426" custLinFactX="100000" custLinFactNeighborX="133443" custLinFactNeighborY="-13506">
        <dgm:presLayoutVars>
          <dgm:chMax val="0"/>
          <dgm:chPref val="0"/>
          <dgm:bulletEnabled val="1"/>
        </dgm:presLayoutVars>
      </dgm:prSet>
      <dgm:spPr/>
      <dgm:t>
        <a:bodyPr/>
        <a:lstStyle/>
        <a:p>
          <a:endParaRPr lang="en-GB"/>
        </a:p>
      </dgm:t>
    </dgm:pt>
    <dgm:pt modelId="{23FF0731-9A38-4BAE-BD27-5121F2557C4E}" type="pres">
      <dgm:prSet presAssocID="{A1FF67EF-4DCC-4685-A8AD-EA1B4F8E76F9}" presName="spVertical2" presStyleCnt="0"/>
      <dgm:spPr/>
    </dgm:pt>
    <dgm:pt modelId="{B9473863-F4A6-4F8B-B2C0-3E3E0FBFD2EA}" type="pres">
      <dgm:prSet presAssocID="{A1FF67EF-4DCC-4685-A8AD-EA1B4F8E76F9}" presName="spVertical3" presStyleCnt="0"/>
      <dgm:spPr/>
    </dgm:pt>
    <dgm:pt modelId="{67A3D875-6E47-4E04-BE71-7F8DCC61E5F5}" type="pres">
      <dgm:prSet presAssocID="{FC4F35B3-85C0-4351-B718-A7A2A630009F}" presName="space" presStyleCnt="0"/>
      <dgm:spPr/>
    </dgm:pt>
    <dgm:pt modelId="{092C3527-85AC-42A2-886D-34A0B4CCF9C0}" type="pres">
      <dgm:prSet presAssocID="{0EF8478D-360D-444F-9D5D-6665F7DCFA24}" presName="linV" presStyleCnt="0"/>
      <dgm:spPr/>
    </dgm:pt>
    <dgm:pt modelId="{46804442-00EB-4D61-B07E-7C61B327DB1B}" type="pres">
      <dgm:prSet presAssocID="{0EF8478D-360D-444F-9D5D-6665F7DCFA24}" presName="spVertical1" presStyleCnt="0"/>
      <dgm:spPr/>
    </dgm:pt>
    <dgm:pt modelId="{9DDA9ADE-6385-4A03-B963-C94FE4E616CB}" type="pres">
      <dgm:prSet presAssocID="{0EF8478D-360D-444F-9D5D-6665F7DCFA24}" presName="parTx" presStyleLbl="revTx" presStyleIdx="3" presStyleCnt="5" custLinFactX="-4591" custLinFactNeighborX="-100000" custLinFactNeighborY="-2692">
        <dgm:presLayoutVars>
          <dgm:chMax val="0"/>
          <dgm:chPref val="0"/>
          <dgm:bulletEnabled val="1"/>
        </dgm:presLayoutVars>
      </dgm:prSet>
      <dgm:spPr/>
      <dgm:t>
        <a:bodyPr/>
        <a:lstStyle/>
        <a:p>
          <a:endParaRPr lang="en-GB"/>
        </a:p>
      </dgm:t>
    </dgm:pt>
    <dgm:pt modelId="{9A81AF51-21A7-4210-B44B-B406C0452A2B}" type="pres">
      <dgm:prSet presAssocID="{0EF8478D-360D-444F-9D5D-6665F7DCFA24}" presName="spVertical2" presStyleCnt="0"/>
      <dgm:spPr/>
    </dgm:pt>
    <dgm:pt modelId="{2D0C5591-8DB0-4076-B48B-4D0A055D5336}" type="pres">
      <dgm:prSet presAssocID="{0EF8478D-360D-444F-9D5D-6665F7DCFA24}" presName="spVertical3" presStyleCnt="0"/>
      <dgm:spPr/>
    </dgm:pt>
    <dgm:pt modelId="{E0D913E7-2B03-431B-9963-A509BFF0D08F}" type="pres">
      <dgm:prSet presAssocID="{9C546F2D-DB77-4ACD-BA7B-401F5A284999}" presName="space" presStyleCnt="0"/>
      <dgm:spPr/>
    </dgm:pt>
    <dgm:pt modelId="{C0311B10-028B-4EBB-A777-B11CD41F0A50}" type="pres">
      <dgm:prSet presAssocID="{EA651121-A9D8-4D78-BAFB-6EB0BBD88043}" presName="linV" presStyleCnt="0"/>
      <dgm:spPr/>
    </dgm:pt>
    <dgm:pt modelId="{3B630270-27C6-440C-A44E-88393C33467B}" type="pres">
      <dgm:prSet presAssocID="{EA651121-A9D8-4D78-BAFB-6EB0BBD88043}" presName="spVertical1" presStyleCnt="0"/>
      <dgm:spPr/>
    </dgm:pt>
    <dgm:pt modelId="{7534F55E-673C-4120-98B7-418457FFAC61}" type="pres">
      <dgm:prSet presAssocID="{EA651121-A9D8-4D78-BAFB-6EB0BBD88043}" presName="parTx" presStyleLbl="revTx" presStyleIdx="4" presStyleCnt="5" custLinFactX="-9721" custLinFactNeighborX="-100000" custLinFactNeighborY="11747">
        <dgm:presLayoutVars>
          <dgm:chMax val="0"/>
          <dgm:chPref val="0"/>
          <dgm:bulletEnabled val="1"/>
        </dgm:presLayoutVars>
      </dgm:prSet>
      <dgm:spPr/>
      <dgm:t>
        <a:bodyPr/>
        <a:lstStyle/>
        <a:p>
          <a:endParaRPr lang="en-GB"/>
        </a:p>
      </dgm:t>
    </dgm:pt>
    <dgm:pt modelId="{0C48952D-27D0-4713-95E4-C5E49F96E44C}" type="pres">
      <dgm:prSet presAssocID="{EA651121-A9D8-4D78-BAFB-6EB0BBD88043}" presName="spVertical2" presStyleCnt="0"/>
      <dgm:spPr/>
    </dgm:pt>
    <dgm:pt modelId="{6F2D9BED-994C-4FE8-848E-DCA25E9C7CBC}" type="pres">
      <dgm:prSet presAssocID="{EA651121-A9D8-4D78-BAFB-6EB0BBD88043}" presName="spVertical3" presStyleCnt="0"/>
      <dgm:spPr/>
    </dgm:pt>
    <dgm:pt modelId="{7B418016-525C-48B8-874E-361D7FE04E8E}" type="pres">
      <dgm:prSet presAssocID="{F70FCA00-3D9D-4668-90E2-44710DE9E9A2}" presName="padding2" presStyleCnt="0"/>
      <dgm:spPr/>
    </dgm:pt>
    <dgm:pt modelId="{1D83D2ED-8AA8-4889-8DF1-FA465F1CC8E8}" type="pres">
      <dgm:prSet presAssocID="{F70FCA00-3D9D-4668-90E2-44710DE9E9A2}" presName="negArrow" presStyleCnt="0"/>
      <dgm:spPr/>
    </dgm:pt>
    <dgm:pt modelId="{E1982A30-37A8-4C1C-BF61-CB27D42B7D0A}" type="pres">
      <dgm:prSet presAssocID="{F70FCA00-3D9D-4668-90E2-44710DE9E9A2}" presName="backgroundArrow" presStyleLbl="node1" presStyleIdx="0" presStyleCnt="1"/>
      <dgm:spPr/>
      <dgm:t>
        <a:bodyPr/>
        <a:lstStyle/>
        <a:p>
          <a:endParaRPr lang="en-GB"/>
        </a:p>
      </dgm:t>
    </dgm:pt>
  </dgm:ptLst>
  <dgm:cxnLst>
    <dgm:cxn modelId="{FC0CF486-8FD5-44CB-A162-3ACC07FEB9BF}" srcId="{F70FCA00-3D9D-4668-90E2-44710DE9E9A2}" destId="{208AF77D-E8BD-4305-B81C-67F06F22EE3D}" srcOrd="0" destOrd="0" parTransId="{466986EF-E0F4-4748-8842-B556AA5FCA88}" sibTransId="{4ACF2AD9-AFEC-4B9E-A7B5-F8D69EE9B925}"/>
    <dgm:cxn modelId="{8C49DE4C-2C91-440A-B7EF-5350AEF4083A}" srcId="{F70FCA00-3D9D-4668-90E2-44710DE9E9A2}" destId="{A1FF67EF-4DCC-4685-A8AD-EA1B4F8E76F9}" srcOrd="2" destOrd="0" parTransId="{2DA59EC9-1C05-47A9-BB3C-9253FE68F674}" sibTransId="{FC4F35B3-85C0-4351-B718-A7A2A630009F}"/>
    <dgm:cxn modelId="{BF4683E7-C08E-4806-9498-EBB67E78FF02}" srcId="{F70FCA00-3D9D-4668-90E2-44710DE9E9A2}" destId="{5602F0AE-787D-4D04-943A-7A385E867A81}" srcOrd="1" destOrd="0" parTransId="{6DCDD587-37B9-4113-B403-7DC01CD59D33}" sibTransId="{AF2D9C7A-AF0B-4E05-AB20-2EC8AFC120BA}"/>
    <dgm:cxn modelId="{7AD081F5-50CA-48F7-AED2-ACF5BBBAA3C8}" type="presOf" srcId="{0EF8478D-360D-444F-9D5D-6665F7DCFA24}" destId="{9DDA9ADE-6385-4A03-B963-C94FE4E616CB}" srcOrd="0" destOrd="0" presId="urn:microsoft.com/office/officeart/2005/8/layout/hProcess3"/>
    <dgm:cxn modelId="{B33D9930-17FF-4DA2-A257-BA97FB26694B}" type="presOf" srcId="{EA651121-A9D8-4D78-BAFB-6EB0BBD88043}" destId="{7534F55E-673C-4120-98B7-418457FFAC61}" srcOrd="0" destOrd="0" presId="urn:microsoft.com/office/officeart/2005/8/layout/hProcess3"/>
    <dgm:cxn modelId="{D243382B-91EE-49E4-A39B-5570E722D823}" srcId="{F70FCA00-3D9D-4668-90E2-44710DE9E9A2}" destId="{EA651121-A9D8-4D78-BAFB-6EB0BBD88043}" srcOrd="4" destOrd="0" parTransId="{45216279-9BC6-4CE9-ACD4-E68385FFB7AE}" sibTransId="{DAF0AC0D-FCDB-4E64-9611-C15C98A45011}"/>
    <dgm:cxn modelId="{48ED4285-752E-4343-BEBF-EEAF575065E6}" type="presOf" srcId="{5602F0AE-787D-4D04-943A-7A385E867A81}" destId="{6F58A83B-B9DC-419F-99A7-27C8FDA99BDE}" srcOrd="0" destOrd="0" presId="urn:microsoft.com/office/officeart/2005/8/layout/hProcess3"/>
    <dgm:cxn modelId="{F1D7E157-45BA-4F78-9421-81105ACA6EFD}" type="presOf" srcId="{208AF77D-E8BD-4305-B81C-67F06F22EE3D}" destId="{7D2D9344-EA87-4103-A698-3FBE35A4BE0C}" srcOrd="0" destOrd="0" presId="urn:microsoft.com/office/officeart/2005/8/layout/hProcess3"/>
    <dgm:cxn modelId="{23E9CD04-BEB8-435D-A255-A52720C2DCA1}" srcId="{F70FCA00-3D9D-4668-90E2-44710DE9E9A2}" destId="{0EF8478D-360D-444F-9D5D-6665F7DCFA24}" srcOrd="3" destOrd="0" parTransId="{062127CB-1C8A-40BB-BF4B-573C33D0A005}" sibTransId="{9C546F2D-DB77-4ACD-BA7B-401F5A284999}"/>
    <dgm:cxn modelId="{C5AC8B7F-EBC9-49BF-ABCE-67FD97C408A1}" type="presOf" srcId="{A1FF67EF-4DCC-4685-A8AD-EA1B4F8E76F9}" destId="{BBB6F975-F561-4751-889F-56B14CE22D5B}" srcOrd="0" destOrd="0" presId="urn:microsoft.com/office/officeart/2005/8/layout/hProcess3"/>
    <dgm:cxn modelId="{B9BF2183-9D6D-41D2-B015-98495E94FAB2}" type="presOf" srcId="{F70FCA00-3D9D-4668-90E2-44710DE9E9A2}" destId="{8FF5181A-A899-4D83-B9E3-A44610A4803D}" srcOrd="0" destOrd="0" presId="urn:microsoft.com/office/officeart/2005/8/layout/hProcess3"/>
    <dgm:cxn modelId="{E24D7F3D-054E-454B-8A00-7C5E3F2CD191}" type="presParOf" srcId="{8FF5181A-A899-4D83-B9E3-A44610A4803D}" destId="{2790DCCF-0DE5-4FA6-94E8-8B1C2B50BEF6}" srcOrd="0" destOrd="0" presId="urn:microsoft.com/office/officeart/2005/8/layout/hProcess3"/>
    <dgm:cxn modelId="{F2838ED2-17BE-4F1B-A679-E2E19EF1E844}" type="presParOf" srcId="{8FF5181A-A899-4D83-B9E3-A44610A4803D}" destId="{C9355BA5-7C01-4FCA-A885-11D2CEFD9CE5}" srcOrd="1" destOrd="0" presId="urn:microsoft.com/office/officeart/2005/8/layout/hProcess3"/>
    <dgm:cxn modelId="{11F949EA-3EDB-4595-B55F-3A104AC573BF}" type="presParOf" srcId="{C9355BA5-7C01-4FCA-A885-11D2CEFD9CE5}" destId="{CA84277F-B251-4499-B223-E3F70E5C7592}" srcOrd="0" destOrd="0" presId="urn:microsoft.com/office/officeart/2005/8/layout/hProcess3"/>
    <dgm:cxn modelId="{4024680E-FDDF-45EA-93F7-99A23DE48A56}" type="presParOf" srcId="{C9355BA5-7C01-4FCA-A885-11D2CEFD9CE5}" destId="{35EDE03F-7349-4858-AA7A-DBA06E42E921}" srcOrd="1" destOrd="0" presId="urn:microsoft.com/office/officeart/2005/8/layout/hProcess3"/>
    <dgm:cxn modelId="{B5001592-64DD-4EA2-8A02-702A58409324}" type="presParOf" srcId="{35EDE03F-7349-4858-AA7A-DBA06E42E921}" destId="{A5FE2A48-AF03-4CB6-A96D-67A424206D1D}" srcOrd="0" destOrd="0" presId="urn:microsoft.com/office/officeart/2005/8/layout/hProcess3"/>
    <dgm:cxn modelId="{5110FEE2-C47A-4FDE-AA71-167D56E539D5}" type="presParOf" srcId="{35EDE03F-7349-4858-AA7A-DBA06E42E921}" destId="{7D2D9344-EA87-4103-A698-3FBE35A4BE0C}" srcOrd="1" destOrd="0" presId="urn:microsoft.com/office/officeart/2005/8/layout/hProcess3"/>
    <dgm:cxn modelId="{363F5ACA-F32E-43F0-BDC2-B93DAC13D718}" type="presParOf" srcId="{35EDE03F-7349-4858-AA7A-DBA06E42E921}" destId="{28A9463F-30BB-4186-BBD9-03045037EAAC}" srcOrd="2" destOrd="0" presId="urn:microsoft.com/office/officeart/2005/8/layout/hProcess3"/>
    <dgm:cxn modelId="{96DC4475-ABD9-46DD-A654-576A561F4797}" type="presParOf" srcId="{35EDE03F-7349-4858-AA7A-DBA06E42E921}" destId="{E96C8269-2B9F-4144-BC92-60AFF9A3496B}" srcOrd="3" destOrd="0" presId="urn:microsoft.com/office/officeart/2005/8/layout/hProcess3"/>
    <dgm:cxn modelId="{0F7B193C-2AFE-4331-80DE-C790383F6A4E}" type="presParOf" srcId="{C9355BA5-7C01-4FCA-A885-11D2CEFD9CE5}" destId="{EE3F287B-A868-4075-9D96-91A3BA15C2F0}" srcOrd="2" destOrd="0" presId="urn:microsoft.com/office/officeart/2005/8/layout/hProcess3"/>
    <dgm:cxn modelId="{3954017F-CD65-4649-B0B1-32D1E78464FE}" type="presParOf" srcId="{C9355BA5-7C01-4FCA-A885-11D2CEFD9CE5}" destId="{BC82A695-4595-4B4D-98A5-A803B3ED0E80}" srcOrd="3" destOrd="0" presId="urn:microsoft.com/office/officeart/2005/8/layout/hProcess3"/>
    <dgm:cxn modelId="{B61EC1D8-8D47-4177-A55B-77D8635CA071}" type="presParOf" srcId="{BC82A695-4595-4B4D-98A5-A803B3ED0E80}" destId="{802E044A-CF17-4162-B471-F2876F86BC44}" srcOrd="0" destOrd="0" presId="urn:microsoft.com/office/officeart/2005/8/layout/hProcess3"/>
    <dgm:cxn modelId="{7B80DD9C-D650-4849-8411-6E909AF92812}" type="presParOf" srcId="{BC82A695-4595-4B4D-98A5-A803B3ED0E80}" destId="{6F58A83B-B9DC-419F-99A7-27C8FDA99BDE}" srcOrd="1" destOrd="0" presId="urn:microsoft.com/office/officeart/2005/8/layout/hProcess3"/>
    <dgm:cxn modelId="{EA7009DA-CDA5-4079-B074-1B10176A1D3C}" type="presParOf" srcId="{BC82A695-4595-4B4D-98A5-A803B3ED0E80}" destId="{D573A909-E7BD-4EF4-B836-C1F6CE31576C}" srcOrd="2" destOrd="0" presId="urn:microsoft.com/office/officeart/2005/8/layout/hProcess3"/>
    <dgm:cxn modelId="{D927402F-5BB9-4B3D-9666-406A47E360BD}" type="presParOf" srcId="{BC82A695-4595-4B4D-98A5-A803B3ED0E80}" destId="{2F179AB5-862D-4477-A661-36BA4F3A0AA4}" srcOrd="3" destOrd="0" presId="urn:microsoft.com/office/officeart/2005/8/layout/hProcess3"/>
    <dgm:cxn modelId="{CA73F2C3-3FB8-4FEA-96FE-593ACFE016E5}" type="presParOf" srcId="{C9355BA5-7C01-4FCA-A885-11D2CEFD9CE5}" destId="{B8713D70-E4AA-496E-A760-A14476F8C886}" srcOrd="4" destOrd="0" presId="urn:microsoft.com/office/officeart/2005/8/layout/hProcess3"/>
    <dgm:cxn modelId="{60874888-BDF2-4EA8-970F-71973D9318C6}" type="presParOf" srcId="{C9355BA5-7C01-4FCA-A885-11D2CEFD9CE5}" destId="{E50F3CA8-9FC6-4E00-9E9E-5BB51CE639A5}" srcOrd="5" destOrd="0" presId="urn:microsoft.com/office/officeart/2005/8/layout/hProcess3"/>
    <dgm:cxn modelId="{D3D3E558-12A0-4E31-A246-5BCA71708549}" type="presParOf" srcId="{E50F3CA8-9FC6-4E00-9E9E-5BB51CE639A5}" destId="{DEA8575F-0152-4EC3-A267-6B73C4794AF2}" srcOrd="0" destOrd="0" presId="urn:microsoft.com/office/officeart/2005/8/layout/hProcess3"/>
    <dgm:cxn modelId="{D4B2D4AF-EE02-4213-9B6D-954B78548BB9}" type="presParOf" srcId="{E50F3CA8-9FC6-4E00-9E9E-5BB51CE639A5}" destId="{BBB6F975-F561-4751-889F-56B14CE22D5B}" srcOrd="1" destOrd="0" presId="urn:microsoft.com/office/officeart/2005/8/layout/hProcess3"/>
    <dgm:cxn modelId="{F6E66BB7-DAE4-42E1-B1B6-2D992BF52302}" type="presParOf" srcId="{E50F3CA8-9FC6-4E00-9E9E-5BB51CE639A5}" destId="{23FF0731-9A38-4BAE-BD27-5121F2557C4E}" srcOrd="2" destOrd="0" presId="urn:microsoft.com/office/officeart/2005/8/layout/hProcess3"/>
    <dgm:cxn modelId="{C20044E9-15A2-4A1A-8E06-EF838810947D}" type="presParOf" srcId="{E50F3CA8-9FC6-4E00-9E9E-5BB51CE639A5}" destId="{B9473863-F4A6-4F8B-B2C0-3E3E0FBFD2EA}" srcOrd="3" destOrd="0" presId="urn:microsoft.com/office/officeart/2005/8/layout/hProcess3"/>
    <dgm:cxn modelId="{C3CCDCFE-5621-495C-984B-83674C5E6AEF}" type="presParOf" srcId="{C9355BA5-7C01-4FCA-A885-11D2CEFD9CE5}" destId="{67A3D875-6E47-4E04-BE71-7F8DCC61E5F5}" srcOrd="6" destOrd="0" presId="urn:microsoft.com/office/officeart/2005/8/layout/hProcess3"/>
    <dgm:cxn modelId="{D1F1F656-A610-42DC-B6CB-5AE2189C0E32}" type="presParOf" srcId="{C9355BA5-7C01-4FCA-A885-11D2CEFD9CE5}" destId="{092C3527-85AC-42A2-886D-34A0B4CCF9C0}" srcOrd="7" destOrd="0" presId="urn:microsoft.com/office/officeart/2005/8/layout/hProcess3"/>
    <dgm:cxn modelId="{8C5CCDDC-BDCD-41DD-97B4-5ECF106129A9}" type="presParOf" srcId="{092C3527-85AC-42A2-886D-34A0B4CCF9C0}" destId="{46804442-00EB-4D61-B07E-7C61B327DB1B}" srcOrd="0" destOrd="0" presId="urn:microsoft.com/office/officeart/2005/8/layout/hProcess3"/>
    <dgm:cxn modelId="{227B4339-5932-4FCA-9C0F-68F8F87D74A4}" type="presParOf" srcId="{092C3527-85AC-42A2-886D-34A0B4CCF9C0}" destId="{9DDA9ADE-6385-4A03-B963-C94FE4E616CB}" srcOrd="1" destOrd="0" presId="urn:microsoft.com/office/officeart/2005/8/layout/hProcess3"/>
    <dgm:cxn modelId="{434C93F1-11E8-47F7-BA50-4EAD27A87E3F}" type="presParOf" srcId="{092C3527-85AC-42A2-886D-34A0B4CCF9C0}" destId="{9A81AF51-21A7-4210-B44B-B406C0452A2B}" srcOrd="2" destOrd="0" presId="urn:microsoft.com/office/officeart/2005/8/layout/hProcess3"/>
    <dgm:cxn modelId="{18026819-E137-4BF9-AD56-658587A13438}" type="presParOf" srcId="{092C3527-85AC-42A2-886D-34A0B4CCF9C0}" destId="{2D0C5591-8DB0-4076-B48B-4D0A055D5336}" srcOrd="3" destOrd="0" presId="urn:microsoft.com/office/officeart/2005/8/layout/hProcess3"/>
    <dgm:cxn modelId="{214337E0-463C-406C-BE9C-739ED9E557AC}" type="presParOf" srcId="{C9355BA5-7C01-4FCA-A885-11D2CEFD9CE5}" destId="{E0D913E7-2B03-431B-9963-A509BFF0D08F}" srcOrd="8" destOrd="0" presId="urn:microsoft.com/office/officeart/2005/8/layout/hProcess3"/>
    <dgm:cxn modelId="{577B210C-7046-48F1-B3B3-90364EFAAF21}" type="presParOf" srcId="{C9355BA5-7C01-4FCA-A885-11D2CEFD9CE5}" destId="{C0311B10-028B-4EBB-A777-B11CD41F0A50}" srcOrd="9" destOrd="0" presId="urn:microsoft.com/office/officeart/2005/8/layout/hProcess3"/>
    <dgm:cxn modelId="{B4E2B5AE-B62F-4A6D-ADD8-F33671FD7038}" type="presParOf" srcId="{C0311B10-028B-4EBB-A777-B11CD41F0A50}" destId="{3B630270-27C6-440C-A44E-88393C33467B}" srcOrd="0" destOrd="0" presId="urn:microsoft.com/office/officeart/2005/8/layout/hProcess3"/>
    <dgm:cxn modelId="{0DF9E42E-3130-431A-8B0D-CCD7BFA21CEC}" type="presParOf" srcId="{C0311B10-028B-4EBB-A777-B11CD41F0A50}" destId="{7534F55E-673C-4120-98B7-418457FFAC61}" srcOrd="1" destOrd="0" presId="urn:microsoft.com/office/officeart/2005/8/layout/hProcess3"/>
    <dgm:cxn modelId="{76DDE3C6-B450-4709-B8EF-AA17F87E08C3}" type="presParOf" srcId="{C0311B10-028B-4EBB-A777-B11CD41F0A50}" destId="{0C48952D-27D0-4713-95E4-C5E49F96E44C}" srcOrd="2" destOrd="0" presId="urn:microsoft.com/office/officeart/2005/8/layout/hProcess3"/>
    <dgm:cxn modelId="{E7F3704A-B4E3-457F-842A-2011E990A6A0}" type="presParOf" srcId="{C0311B10-028B-4EBB-A777-B11CD41F0A50}" destId="{6F2D9BED-994C-4FE8-848E-DCA25E9C7CBC}" srcOrd="3" destOrd="0" presId="urn:microsoft.com/office/officeart/2005/8/layout/hProcess3"/>
    <dgm:cxn modelId="{A3EAD90A-42B9-41E0-A88E-AE0FD5EAC07A}" type="presParOf" srcId="{C9355BA5-7C01-4FCA-A885-11D2CEFD9CE5}" destId="{7B418016-525C-48B8-874E-361D7FE04E8E}" srcOrd="10" destOrd="0" presId="urn:microsoft.com/office/officeart/2005/8/layout/hProcess3"/>
    <dgm:cxn modelId="{321C44C8-694E-432C-B8A5-C1A3C289E60C}" type="presParOf" srcId="{C9355BA5-7C01-4FCA-A885-11D2CEFD9CE5}" destId="{1D83D2ED-8AA8-4889-8DF1-FA465F1CC8E8}" srcOrd="11" destOrd="0" presId="urn:microsoft.com/office/officeart/2005/8/layout/hProcess3"/>
    <dgm:cxn modelId="{6AE570BB-BABE-4636-B703-00A1F3E61847}" type="presParOf" srcId="{C9355BA5-7C01-4FCA-A885-11D2CEFD9CE5}" destId="{E1982A30-37A8-4C1C-BF61-CB27D42B7D0A}" srcOrd="12"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0FCA00-3D9D-4668-90E2-44710DE9E9A2}" type="doc">
      <dgm:prSet loTypeId="urn:microsoft.com/office/officeart/2005/8/layout/hProcess3" loCatId="process" qsTypeId="urn:microsoft.com/office/officeart/2005/8/quickstyle/simple1" qsCatId="simple" csTypeId="urn:microsoft.com/office/officeart/2005/8/colors/accent1_2" csCatId="accent1" phldr="1"/>
      <dgm:spPr/>
    </dgm:pt>
    <dgm:pt modelId="{EA651121-A9D8-4D78-BAFB-6EB0BBD88043}">
      <dgm:prSet phldrT="[Text]"/>
      <dgm:spPr/>
      <dgm:t>
        <a:bodyPr/>
        <a:lstStyle/>
        <a:p>
          <a:r>
            <a:rPr lang="en-GB" dirty="0" smtClean="0"/>
            <a:t>4. Deduct any income</a:t>
          </a:r>
        </a:p>
      </dgm:t>
    </dgm:pt>
    <dgm:pt modelId="{DAF0AC0D-FCDB-4E64-9611-C15C98A45011}" type="sibTrans" cxnId="{D243382B-91EE-49E4-A39B-5570E722D823}">
      <dgm:prSet/>
      <dgm:spPr/>
      <dgm:t>
        <a:bodyPr/>
        <a:lstStyle/>
        <a:p>
          <a:endParaRPr lang="en-GB"/>
        </a:p>
      </dgm:t>
    </dgm:pt>
    <dgm:pt modelId="{45216279-9BC6-4CE9-ACD4-E68385FFB7AE}" type="parTrans" cxnId="{D243382B-91EE-49E4-A39B-5570E722D823}">
      <dgm:prSet/>
      <dgm:spPr/>
      <dgm:t>
        <a:bodyPr/>
        <a:lstStyle/>
        <a:p>
          <a:endParaRPr lang="en-GB"/>
        </a:p>
      </dgm:t>
    </dgm:pt>
    <dgm:pt modelId="{0EF8478D-360D-444F-9D5D-6665F7DCFA24}">
      <dgm:prSet phldrT="[Text]"/>
      <dgm:spPr/>
      <dgm:t>
        <a:bodyPr/>
        <a:lstStyle/>
        <a:p>
          <a:r>
            <a:rPr lang="en-GB" dirty="0" smtClean="0"/>
            <a:t>3 Check ignored earnings</a:t>
          </a:r>
        </a:p>
      </dgm:t>
    </dgm:pt>
    <dgm:pt modelId="{9C546F2D-DB77-4ACD-BA7B-401F5A284999}" type="sibTrans" cxnId="{23E9CD04-BEB8-435D-A255-A52720C2DCA1}">
      <dgm:prSet/>
      <dgm:spPr/>
      <dgm:t>
        <a:bodyPr/>
        <a:lstStyle/>
        <a:p>
          <a:endParaRPr lang="en-GB"/>
        </a:p>
      </dgm:t>
    </dgm:pt>
    <dgm:pt modelId="{062127CB-1C8A-40BB-BF4B-573C33D0A005}" type="parTrans" cxnId="{23E9CD04-BEB8-435D-A255-A52720C2DCA1}">
      <dgm:prSet/>
      <dgm:spPr/>
      <dgm:t>
        <a:bodyPr/>
        <a:lstStyle/>
        <a:p>
          <a:endParaRPr lang="en-GB"/>
        </a:p>
      </dgm:t>
    </dgm:pt>
    <dgm:pt modelId="{A1FF67EF-4DCC-4685-A8AD-EA1B4F8E76F9}">
      <dgm:prSet phldrT="[Text]"/>
      <dgm:spPr/>
      <dgm:t>
        <a:bodyPr/>
        <a:lstStyle/>
        <a:p>
          <a:r>
            <a:rPr lang="en-GB" dirty="0" smtClean="0"/>
            <a:t>5. Benefit Cap</a:t>
          </a:r>
        </a:p>
      </dgm:t>
    </dgm:pt>
    <dgm:pt modelId="{FC4F35B3-85C0-4351-B718-A7A2A630009F}" type="sibTrans" cxnId="{8C49DE4C-2C91-440A-B7EF-5350AEF4083A}">
      <dgm:prSet/>
      <dgm:spPr/>
      <dgm:t>
        <a:bodyPr/>
        <a:lstStyle/>
        <a:p>
          <a:endParaRPr lang="en-GB"/>
        </a:p>
      </dgm:t>
    </dgm:pt>
    <dgm:pt modelId="{2DA59EC9-1C05-47A9-BB3C-9253FE68F674}" type="parTrans" cxnId="{8C49DE4C-2C91-440A-B7EF-5350AEF4083A}">
      <dgm:prSet/>
      <dgm:spPr/>
      <dgm:t>
        <a:bodyPr/>
        <a:lstStyle/>
        <a:p>
          <a:endParaRPr lang="en-GB"/>
        </a:p>
      </dgm:t>
    </dgm:pt>
    <dgm:pt modelId="{5602F0AE-787D-4D04-943A-7A385E867A81}">
      <dgm:prSet phldrT="[Text]"/>
      <dgm:spPr/>
      <dgm:t>
        <a:bodyPr/>
        <a:lstStyle/>
        <a:p>
          <a:r>
            <a:rPr lang="en-GB" dirty="0" smtClean="0"/>
            <a:t>2. Maximum amount</a:t>
          </a:r>
          <a:endParaRPr lang="en-GB" dirty="0"/>
        </a:p>
      </dgm:t>
    </dgm:pt>
    <dgm:pt modelId="{AF2D9C7A-AF0B-4E05-AB20-2EC8AFC120BA}" type="sibTrans" cxnId="{BF4683E7-C08E-4806-9498-EBB67E78FF02}">
      <dgm:prSet/>
      <dgm:spPr/>
      <dgm:t>
        <a:bodyPr/>
        <a:lstStyle/>
        <a:p>
          <a:endParaRPr lang="en-GB"/>
        </a:p>
      </dgm:t>
    </dgm:pt>
    <dgm:pt modelId="{6DCDD587-37B9-4113-B403-7DC01CD59D33}" type="parTrans" cxnId="{BF4683E7-C08E-4806-9498-EBB67E78FF02}">
      <dgm:prSet/>
      <dgm:spPr/>
      <dgm:t>
        <a:bodyPr/>
        <a:lstStyle/>
        <a:p>
          <a:endParaRPr lang="en-GB"/>
        </a:p>
      </dgm:t>
    </dgm:pt>
    <dgm:pt modelId="{208AF77D-E8BD-4305-B81C-67F06F22EE3D}">
      <dgm:prSet phldrT="[Text]"/>
      <dgm:spPr/>
      <dgm:t>
        <a:bodyPr/>
        <a:lstStyle/>
        <a:p>
          <a:r>
            <a:rPr lang="en-GB" dirty="0" smtClean="0"/>
            <a:t>1. Savings	</a:t>
          </a:r>
          <a:endParaRPr lang="en-GB" dirty="0"/>
        </a:p>
      </dgm:t>
    </dgm:pt>
    <dgm:pt modelId="{4ACF2AD9-AFEC-4B9E-A7B5-F8D69EE9B925}" type="sibTrans" cxnId="{FC0CF486-8FD5-44CB-A162-3ACC07FEB9BF}">
      <dgm:prSet/>
      <dgm:spPr/>
      <dgm:t>
        <a:bodyPr/>
        <a:lstStyle/>
        <a:p>
          <a:endParaRPr lang="en-GB"/>
        </a:p>
      </dgm:t>
    </dgm:pt>
    <dgm:pt modelId="{466986EF-E0F4-4748-8842-B556AA5FCA88}" type="parTrans" cxnId="{FC0CF486-8FD5-44CB-A162-3ACC07FEB9BF}">
      <dgm:prSet/>
      <dgm:spPr/>
      <dgm:t>
        <a:bodyPr/>
        <a:lstStyle/>
        <a:p>
          <a:endParaRPr lang="en-GB"/>
        </a:p>
      </dgm:t>
    </dgm:pt>
    <dgm:pt modelId="{8FF5181A-A899-4D83-B9E3-A44610A4803D}" type="pres">
      <dgm:prSet presAssocID="{F70FCA00-3D9D-4668-90E2-44710DE9E9A2}" presName="Name0" presStyleCnt="0">
        <dgm:presLayoutVars>
          <dgm:dir/>
          <dgm:animLvl val="lvl"/>
          <dgm:resizeHandles val="exact"/>
        </dgm:presLayoutVars>
      </dgm:prSet>
      <dgm:spPr/>
    </dgm:pt>
    <dgm:pt modelId="{2790DCCF-0DE5-4FA6-94E8-8B1C2B50BEF6}" type="pres">
      <dgm:prSet presAssocID="{F70FCA00-3D9D-4668-90E2-44710DE9E9A2}" presName="dummy" presStyleCnt="0"/>
      <dgm:spPr/>
    </dgm:pt>
    <dgm:pt modelId="{C9355BA5-7C01-4FCA-A885-11D2CEFD9CE5}" type="pres">
      <dgm:prSet presAssocID="{F70FCA00-3D9D-4668-90E2-44710DE9E9A2}" presName="linH" presStyleCnt="0"/>
      <dgm:spPr/>
    </dgm:pt>
    <dgm:pt modelId="{CA84277F-B251-4499-B223-E3F70E5C7592}" type="pres">
      <dgm:prSet presAssocID="{F70FCA00-3D9D-4668-90E2-44710DE9E9A2}" presName="padding1" presStyleCnt="0"/>
      <dgm:spPr/>
    </dgm:pt>
    <dgm:pt modelId="{35EDE03F-7349-4858-AA7A-DBA06E42E921}" type="pres">
      <dgm:prSet presAssocID="{208AF77D-E8BD-4305-B81C-67F06F22EE3D}" presName="linV" presStyleCnt="0"/>
      <dgm:spPr/>
    </dgm:pt>
    <dgm:pt modelId="{A5FE2A48-AF03-4CB6-A96D-67A424206D1D}" type="pres">
      <dgm:prSet presAssocID="{208AF77D-E8BD-4305-B81C-67F06F22EE3D}" presName="spVertical1" presStyleCnt="0"/>
      <dgm:spPr/>
    </dgm:pt>
    <dgm:pt modelId="{7D2D9344-EA87-4103-A698-3FBE35A4BE0C}" type="pres">
      <dgm:prSet presAssocID="{208AF77D-E8BD-4305-B81C-67F06F22EE3D}" presName="parTx" presStyleLbl="revTx" presStyleIdx="0" presStyleCnt="5">
        <dgm:presLayoutVars>
          <dgm:chMax val="0"/>
          <dgm:chPref val="0"/>
          <dgm:bulletEnabled val="1"/>
        </dgm:presLayoutVars>
      </dgm:prSet>
      <dgm:spPr/>
      <dgm:t>
        <a:bodyPr/>
        <a:lstStyle/>
        <a:p>
          <a:endParaRPr lang="en-GB"/>
        </a:p>
      </dgm:t>
    </dgm:pt>
    <dgm:pt modelId="{28A9463F-30BB-4186-BBD9-03045037EAAC}" type="pres">
      <dgm:prSet presAssocID="{208AF77D-E8BD-4305-B81C-67F06F22EE3D}" presName="spVertical2" presStyleCnt="0"/>
      <dgm:spPr/>
    </dgm:pt>
    <dgm:pt modelId="{E96C8269-2B9F-4144-BC92-60AFF9A3496B}" type="pres">
      <dgm:prSet presAssocID="{208AF77D-E8BD-4305-B81C-67F06F22EE3D}" presName="spVertical3" presStyleCnt="0"/>
      <dgm:spPr/>
    </dgm:pt>
    <dgm:pt modelId="{EE3F287B-A868-4075-9D96-91A3BA15C2F0}" type="pres">
      <dgm:prSet presAssocID="{4ACF2AD9-AFEC-4B9E-A7B5-F8D69EE9B925}" presName="space" presStyleCnt="0"/>
      <dgm:spPr/>
    </dgm:pt>
    <dgm:pt modelId="{BC82A695-4595-4B4D-98A5-A803B3ED0E80}" type="pres">
      <dgm:prSet presAssocID="{5602F0AE-787D-4D04-943A-7A385E867A81}" presName="linV" presStyleCnt="0"/>
      <dgm:spPr/>
    </dgm:pt>
    <dgm:pt modelId="{802E044A-CF17-4162-B471-F2876F86BC44}" type="pres">
      <dgm:prSet presAssocID="{5602F0AE-787D-4D04-943A-7A385E867A81}" presName="spVertical1" presStyleCnt="0"/>
      <dgm:spPr/>
    </dgm:pt>
    <dgm:pt modelId="{6F58A83B-B9DC-419F-99A7-27C8FDA99BDE}" type="pres">
      <dgm:prSet presAssocID="{5602F0AE-787D-4D04-943A-7A385E867A81}" presName="parTx" presStyleLbl="revTx" presStyleIdx="1" presStyleCnt="5">
        <dgm:presLayoutVars>
          <dgm:chMax val="0"/>
          <dgm:chPref val="0"/>
          <dgm:bulletEnabled val="1"/>
        </dgm:presLayoutVars>
      </dgm:prSet>
      <dgm:spPr/>
      <dgm:t>
        <a:bodyPr/>
        <a:lstStyle/>
        <a:p>
          <a:endParaRPr lang="en-GB"/>
        </a:p>
      </dgm:t>
    </dgm:pt>
    <dgm:pt modelId="{D573A909-E7BD-4EF4-B836-C1F6CE31576C}" type="pres">
      <dgm:prSet presAssocID="{5602F0AE-787D-4D04-943A-7A385E867A81}" presName="spVertical2" presStyleCnt="0"/>
      <dgm:spPr/>
    </dgm:pt>
    <dgm:pt modelId="{2F179AB5-862D-4477-A661-36BA4F3A0AA4}" type="pres">
      <dgm:prSet presAssocID="{5602F0AE-787D-4D04-943A-7A385E867A81}" presName="spVertical3" presStyleCnt="0"/>
      <dgm:spPr/>
    </dgm:pt>
    <dgm:pt modelId="{B8713D70-E4AA-496E-A760-A14476F8C886}" type="pres">
      <dgm:prSet presAssocID="{AF2D9C7A-AF0B-4E05-AB20-2EC8AFC120BA}" presName="space" presStyleCnt="0"/>
      <dgm:spPr/>
    </dgm:pt>
    <dgm:pt modelId="{E50F3CA8-9FC6-4E00-9E9E-5BB51CE639A5}" type="pres">
      <dgm:prSet presAssocID="{A1FF67EF-4DCC-4685-A8AD-EA1B4F8E76F9}" presName="linV" presStyleCnt="0"/>
      <dgm:spPr/>
    </dgm:pt>
    <dgm:pt modelId="{DEA8575F-0152-4EC3-A267-6B73C4794AF2}" type="pres">
      <dgm:prSet presAssocID="{A1FF67EF-4DCC-4685-A8AD-EA1B4F8E76F9}" presName="spVertical1" presStyleCnt="0"/>
      <dgm:spPr/>
    </dgm:pt>
    <dgm:pt modelId="{BBB6F975-F561-4751-889F-56B14CE22D5B}" type="pres">
      <dgm:prSet presAssocID="{A1FF67EF-4DCC-4685-A8AD-EA1B4F8E76F9}" presName="parTx" presStyleLbl="revTx" presStyleIdx="2" presStyleCnt="5" custScaleX="97426" custLinFactX="100000" custLinFactNeighborX="133443" custLinFactNeighborY="-13506">
        <dgm:presLayoutVars>
          <dgm:chMax val="0"/>
          <dgm:chPref val="0"/>
          <dgm:bulletEnabled val="1"/>
        </dgm:presLayoutVars>
      </dgm:prSet>
      <dgm:spPr/>
      <dgm:t>
        <a:bodyPr/>
        <a:lstStyle/>
        <a:p>
          <a:endParaRPr lang="en-GB"/>
        </a:p>
      </dgm:t>
    </dgm:pt>
    <dgm:pt modelId="{23FF0731-9A38-4BAE-BD27-5121F2557C4E}" type="pres">
      <dgm:prSet presAssocID="{A1FF67EF-4DCC-4685-A8AD-EA1B4F8E76F9}" presName="spVertical2" presStyleCnt="0"/>
      <dgm:spPr/>
    </dgm:pt>
    <dgm:pt modelId="{B9473863-F4A6-4F8B-B2C0-3E3E0FBFD2EA}" type="pres">
      <dgm:prSet presAssocID="{A1FF67EF-4DCC-4685-A8AD-EA1B4F8E76F9}" presName="spVertical3" presStyleCnt="0"/>
      <dgm:spPr/>
    </dgm:pt>
    <dgm:pt modelId="{67A3D875-6E47-4E04-BE71-7F8DCC61E5F5}" type="pres">
      <dgm:prSet presAssocID="{FC4F35B3-85C0-4351-B718-A7A2A630009F}" presName="space" presStyleCnt="0"/>
      <dgm:spPr/>
    </dgm:pt>
    <dgm:pt modelId="{092C3527-85AC-42A2-886D-34A0B4CCF9C0}" type="pres">
      <dgm:prSet presAssocID="{0EF8478D-360D-444F-9D5D-6665F7DCFA24}" presName="linV" presStyleCnt="0"/>
      <dgm:spPr/>
    </dgm:pt>
    <dgm:pt modelId="{46804442-00EB-4D61-B07E-7C61B327DB1B}" type="pres">
      <dgm:prSet presAssocID="{0EF8478D-360D-444F-9D5D-6665F7DCFA24}" presName="spVertical1" presStyleCnt="0"/>
      <dgm:spPr/>
    </dgm:pt>
    <dgm:pt modelId="{9DDA9ADE-6385-4A03-B963-C94FE4E616CB}" type="pres">
      <dgm:prSet presAssocID="{0EF8478D-360D-444F-9D5D-6665F7DCFA24}" presName="parTx" presStyleLbl="revTx" presStyleIdx="3" presStyleCnt="5" custLinFactX="-4591" custLinFactNeighborX="-100000" custLinFactNeighborY="-2692">
        <dgm:presLayoutVars>
          <dgm:chMax val="0"/>
          <dgm:chPref val="0"/>
          <dgm:bulletEnabled val="1"/>
        </dgm:presLayoutVars>
      </dgm:prSet>
      <dgm:spPr/>
      <dgm:t>
        <a:bodyPr/>
        <a:lstStyle/>
        <a:p>
          <a:endParaRPr lang="en-GB"/>
        </a:p>
      </dgm:t>
    </dgm:pt>
    <dgm:pt modelId="{9A81AF51-21A7-4210-B44B-B406C0452A2B}" type="pres">
      <dgm:prSet presAssocID="{0EF8478D-360D-444F-9D5D-6665F7DCFA24}" presName="spVertical2" presStyleCnt="0"/>
      <dgm:spPr/>
    </dgm:pt>
    <dgm:pt modelId="{2D0C5591-8DB0-4076-B48B-4D0A055D5336}" type="pres">
      <dgm:prSet presAssocID="{0EF8478D-360D-444F-9D5D-6665F7DCFA24}" presName="spVertical3" presStyleCnt="0"/>
      <dgm:spPr/>
    </dgm:pt>
    <dgm:pt modelId="{E0D913E7-2B03-431B-9963-A509BFF0D08F}" type="pres">
      <dgm:prSet presAssocID="{9C546F2D-DB77-4ACD-BA7B-401F5A284999}" presName="space" presStyleCnt="0"/>
      <dgm:spPr/>
    </dgm:pt>
    <dgm:pt modelId="{C0311B10-028B-4EBB-A777-B11CD41F0A50}" type="pres">
      <dgm:prSet presAssocID="{EA651121-A9D8-4D78-BAFB-6EB0BBD88043}" presName="linV" presStyleCnt="0"/>
      <dgm:spPr/>
    </dgm:pt>
    <dgm:pt modelId="{3B630270-27C6-440C-A44E-88393C33467B}" type="pres">
      <dgm:prSet presAssocID="{EA651121-A9D8-4D78-BAFB-6EB0BBD88043}" presName="spVertical1" presStyleCnt="0"/>
      <dgm:spPr/>
    </dgm:pt>
    <dgm:pt modelId="{7534F55E-673C-4120-98B7-418457FFAC61}" type="pres">
      <dgm:prSet presAssocID="{EA651121-A9D8-4D78-BAFB-6EB0BBD88043}" presName="parTx" presStyleLbl="revTx" presStyleIdx="4" presStyleCnt="5" custLinFactX="-9721" custLinFactNeighborX="-100000" custLinFactNeighborY="11747">
        <dgm:presLayoutVars>
          <dgm:chMax val="0"/>
          <dgm:chPref val="0"/>
          <dgm:bulletEnabled val="1"/>
        </dgm:presLayoutVars>
      </dgm:prSet>
      <dgm:spPr/>
      <dgm:t>
        <a:bodyPr/>
        <a:lstStyle/>
        <a:p>
          <a:endParaRPr lang="en-GB"/>
        </a:p>
      </dgm:t>
    </dgm:pt>
    <dgm:pt modelId="{0C48952D-27D0-4713-95E4-C5E49F96E44C}" type="pres">
      <dgm:prSet presAssocID="{EA651121-A9D8-4D78-BAFB-6EB0BBD88043}" presName="spVertical2" presStyleCnt="0"/>
      <dgm:spPr/>
    </dgm:pt>
    <dgm:pt modelId="{6F2D9BED-994C-4FE8-848E-DCA25E9C7CBC}" type="pres">
      <dgm:prSet presAssocID="{EA651121-A9D8-4D78-BAFB-6EB0BBD88043}" presName="spVertical3" presStyleCnt="0"/>
      <dgm:spPr/>
    </dgm:pt>
    <dgm:pt modelId="{7B418016-525C-48B8-874E-361D7FE04E8E}" type="pres">
      <dgm:prSet presAssocID="{F70FCA00-3D9D-4668-90E2-44710DE9E9A2}" presName="padding2" presStyleCnt="0"/>
      <dgm:spPr/>
    </dgm:pt>
    <dgm:pt modelId="{1D83D2ED-8AA8-4889-8DF1-FA465F1CC8E8}" type="pres">
      <dgm:prSet presAssocID="{F70FCA00-3D9D-4668-90E2-44710DE9E9A2}" presName="negArrow" presStyleCnt="0"/>
      <dgm:spPr/>
    </dgm:pt>
    <dgm:pt modelId="{E1982A30-37A8-4C1C-BF61-CB27D42B7D0A}" type="pres">
      <dgm:prSet presAssocID="{F70FCA00-3D9D-4668-90E2-44710DE9E9A2}" presName="backgroundArrow" presStyleLbl="node1" presStyleIdx="0" presStyleCnt="1"/>
      <dgm:spPr/>
      <dgm:t>
        <a:bodyPr/>
        <a:lstStyle/>
        <a:p>
          <a:endParaRPr lang="en-GB"/>
        </a:p>
      </dgm:t>
    </dgm:pt>
  </dgm:ptLst>
  <dgm:cxnLst>
    <dgm:cxn modelId="{1761FD86-7B5F-438D-81F0-B377871D30FD}" type="presOf" srcId="{F70FCA00-3D9D-4668-90E2-44710DE9E9A2}" destId="{8FF5181A-A899-4D83-B9E3-A44610A4803D}" srcOrd="0" destOrd="0" presId="urn:microsoft.com/office/officeart/2005/8/layout/hProcess3"/>
    <dgm:cxn modelId="{FC0CF486-8FD5-44CB-A162-3ACC07FEB9BF}" srcId="{F70FCA00-3D9D-4668-90E2-44710DE9E9A2}" destId="{208AF77D-E8BD-4305-B81C-67F06F22EE3D}" srcOrd="0" destOrd="0" parTransId="{466986EF-E0F4-4748-8842-B556AA5FCA88}" sibTransId="{4ACF2AD9-AFEC-4B9E-A7B5-F8D69EE9B925}"/>
    <dgm:cxn modelId="{E9B942E3-2302-4176-92B8-39EAB0D1599B}" type="presOf" srcId="{208AF77D-E8BD-4305-B81C-67F06F22EE3D}" destId="{7D2D9344-EA87-4103-A698-3FBE35A4BE0C}" srcOrd="0" destOrd="0" presId="urn:microsoft.com/office/officeart/2005/8/layout/hProcess3"/>
    <dgm:cxn modelId="{958CDC27-79D6-4966-A98B-147C72B4953D}" type="presOf" srcId="{0EF8478D-360D-444F-9D5D-6665F7DCFA24}" destId="{9DDA9ADE-6385-4A03-B963-C94FE4E616CB}" srcOrd="0" destOrd="0" presId="urn:microsoft.com/office/officeart/2005/8/layout/hProcess3"/>
    <dgm:cxn modelId="{BF4683E7-C08E-4806-9498-EBB67E78FF02}" srcId="{F70FCA00-3D9D-4668-90E2-44710DE9E9A2}" destId="{5602F0AE-787D-4D04-943A-7A385E867A81}" srcOrd="1" destOrd="0" parTransId="{6DCDD587-37B9-4113-B403-7DC01CD59D33}" sibTransId="{AF2D9C7A-AF0B-4E05-AB20-2EC8AFC120BA}"/>
    <dgm:cxn modelId="{23E9CD04-BEB8-435D-A255-A52720C2DCA1}" srcId="{F70FCA00-3D9D-4668-90E2-44710DE9E9A2}" destId="{0EF8478D-360D-444F-9D5D-6665F7DCFA24}" srcOrd="3" destOrd="0" parTransId="{062127CB-1C8A-40BB-BF4B-573C33D0A005}" sibTransId="{9C546F2D-DB77-4ACD-BA7B-401F5A284999}"/>
    <dgm:cxn modelId="{DA091FF3-B669-4BC3-AAD9-8440B5ADB38E}" type="presOf" srcId="{5602F0AE-787D-4D04-943A-7A385E867A81}" destId="{6F58A83B-B9DC-419F-99A7-27C8FDA99BDE}" srcOrd="0" destOrd="0" presId="urn:microsoft.com/office/officeart/2005/8/layout/hProcess3"/>
    <dgm:cxn modelId="{9B19AF08-2E3D-4406-8FD6-FEA101E7B3EB}" type="presOf" srcId="{EA651121-A9D8-4D78-BAFB-6EB0BBD88043}" destId="{7534F55E-673C-4120-98B7-418457FFAC61}" srcOrd="0" destOrd="0" presId="urn:microsoft.com/office/officeart/2005/8/layout/hProcess3"/>
    <dgm:cxn modelId="{FF5A4B11-FA3D-49A8-A59B-BF39EDE526E5}" type="presOf" srcId="{A1FF67EF-4DCC-4685-A8AD-EA1B4F8E76F9}" destId="{BBB6F975-F561-4751-889F-56B14CE22D5B}" srcOrd="0" destOrd="0" presId="urn:microsoft.com/office/officeart/2005/8/layout/hProcess3"/>
    <dgm:cxn modelId="{D243382B-91EE-49E4-A39B-5570E722D823}" srcId="{F70FCA00-3D9D-4668-90E2-44710DE9E9A2}" destId="{EA651121-A9D8-4D78-BAFB-6EB0BBD88043}" srcOrd="4" destOrd="0" parTransId="{45216279-9BC6-4CE9-ACD4-E68385FFB7AE}" sibTransId="{DAF0AC0D-FCDB-4E64-9611-C15C98A45011}"/>
    <dgm:cxn modelId="{8C49DE4C-2C91-440A-B7EF-5350AEF4083A}" srcId="{F70FCA00-3D9D-4668-90E2-44710DE9E9A2}" destId="{A1FF67EF-4DCC-4685-A8AD-EA1B4F8E76F9}" srcOrd="2" destOrd="0" parTransId="{2DA59EC9-1C05-47A9-BB3C-9253FE68F674}" sibTransId="{FC4F35B3-85C0-4351-B718-A7A2A630009F}"/>
    <dgm:cxn modelId="{06F76FB0-4562-416D-9B61-1CE601146236}" type="presParOf" srcId="{8FF5181A-A899-4D83-B9E3-A44610A4803D}" destId="{2790DCCF-0DE5-4FA6-94E8-8B1C2B50BEF6}" srcOrd="0" destOrd="0" presId="urn:microsoft.com/office/officeart/2005/8/layout/hProcess3"/>
    <dgm:cxn modelId="{CDD63910-0E74-407F-A152-9C61F6AA008E}" type="presParOf" srcId="{8FF5181A-A899-4D83-B9E3-A44610A4803D}" destId="{C9355BA5-7C01-4FCA-A885-11D2CEFD9CE5}" srcOrd="1" destOrd="0" presId="urn:microsoft.com/office/officeart/2005/8/layout/hProcess3"/>
    <dgm:cxn modelId="{14B81588-9172-42E4-890E-761BDD3A90B5}" type="presParOf" srcId="{C9355BA5-7C01-4FCA-A885-11D2CEFD9CE5}" destId="{CA84277F-B251-4499-B223-E3F70E5C7592}" srcOrd="0" destOrd="0" presId="urn:microsoft.com/office/officeart/2005/8/layout/hProcess3"/>
    <dgm:cxn modelId="{A4ABBB5F-BF18-48D0-A957-DF3DD9E466D2}" type="presParOf" srcId="{C9355BA5-7C01-4FCA-A885-11D2CEFD9CE5}" destId="{35EDE03F-7349-4858-AA7A-DBA06E42E921}" srcOrd="1" destOrd="0" presId="urn:microsoft.com/office/officeart/2005/8/layout/hProcess3"/>
    <dgm:cxn modelId="{465D20D1-BDD4-4D3D-A18A-405F45CA0E7A}" type="presParOf" srcId="{35EDE03F-7349-4858-AA7A-DBA06E42E921}" destId="{A5FE2A48-AF03-4CB6-A96D-67A424206D1D}" srcOrd="0" destOrd="0" presId="urn:microsoft.com/office/officeart/2005/8/layout/hProcess3"/>
    <dgm:cxn modelId="{220F636E-8A85-4C0F-BA41-56F159C67547}" type="presParOf" srcId="{35EDE03F-7349-4858-AA7A-DBA06E42E921}" destId="{7D2D9344-EA87-4103-A698-3FBE35A4BE0C}" srcOrd="1" destOrd="0" presId="urn:microsoft.com/office/officeart/2005/8/layout/hProcess3"/>
    <dgm:cxn modelId="{A166E119-DD13-4773-8365-11C5D4EB5F5E}" type="presParOf" srcId="{35EDE03F-7349-4858-AA7A-DBA06E42E921}" destId="{28A9463F-30BB-4186-BBD9-03045037EAAC}" srcOrd="2" destOrd="0" presId="urn:microsoft.com/office/officeart/2005/8/layout/hProcess3"/>
    <dgm:cxn modelId="{5D104AC0-E8EF-487F-B90D-6F964D9C779E}" type="presParOf" srcId="{35EDE03F-7349-4858-AA7A-DBA06E42E921}" destId="{E96C8269-2B9F-4144-BC92-60AFF9A3496B}" srcOrd="3" destOrd="0" presId="urn:microsoft.com/office/officeart/2005/8/layout/hProcess3"/>
    <dgm:cxn modelId="{337A20E1-AEF2-4D43-8EA8-02D5EC23E929}" type="presParOf" srcId="{C9355BA5-7C01-4FCA-A885-11D2CEFD9CE5}" destId="{EE3F287B-A868-4075-9D96-91A3BA15C2F0}" srcOrd="2" destOrd="0" presId="urn:microsoft.com/office/officeart/2005/8/layout/hProcess3"/>
    <dgm:cxn modelId="{7A934DCF-D709-4193-ACC4-137FEFAD6360}" type="presParOf" srcId="{C9355BA5-7C01-4FCA-A885-11D2CEFD9CE5}" destId="{BC82A695-4595-4B4D-98A5-A803B3ED0E80}" srcOrd="3" destOrd="0" presId="urn:microsoft.com/office/officeart/2005/8/layout/hProcess3"/>
    <dgm:cxn modelId="{1B68F793-6D1E-45AA-B859-D8588159C288}" type="presParOf" srcId="{BC82A695-4595-4B4D-98A5-A803B3ED0E80}" destId="{802E044A-CF17-4162-B471-F2876F86BC44}" srcOrd="0" destOrd="0" presId="urn:microsoft.com/office/officeart/2005/8/layout/hProcess3"/>
    <dgm:cxn modelId="{3A960C0D-0E16-4ADD-AE81-8BF78F09598F}" type="presParOf" srcId="{BC82A695-4595-4B4D-98A5-A803B3ED0E80}" destId="{6F58A83B-B9DC-419F-99A7-27C8FDA99BDE}" srcOrd="1" destOrd="0" presId="urn:microsoft.com/office/officeart/2005/8/layout/hProcess3"/>
    <dgm:cxn modelId="{D3090F8D-87D5-4ADC-A41E-766805D432F4}" type="presParOf" srcId="{BC82A695-4595-4B4D-98A5-A803B3ED0E80}" destId="{D573A909-E7BD-4EF4-B836-C1F6CE31576C}" srcOrd="2" destOrd="0" presId="urn:microsoft.com/office/officeart/2005/8/layout/hProcess3"/>
    <dgm:cxn modelId="{C314CCFC-C92C-43B5-ACD3-1CC4816B5126}" type="presParOf" srcId="{BC82A695-4595-4B4D-98A5-A803B3ED0E80}" destId="{2F179AB5-862D-4477-A661-36BA4F3A0AA4}" srcOrd="3" destOrd="0" presId="urn:microsoft.com/office/officeart/2005/8/layout/hProcess3"/>
    <dgm:cxn modelId="{18E89E75-E541-4C6A-AFF8-CDA26358FC70}" type="presParOf" srcId="{C9355BA5-7C01-4FCA-A885-11D2CEFD9CE5}" destId="{B8713D70-E4AA-496E-A760-A14476F8C886}" srcOrd="4" destOrd="0" presId="urn:microsoft.com/office/officeart/2005/8/layout/hProcess3"/>
    <dgm:cxn modelId="{80ED1C9D-BFC9-405E-955A-D7CCC3814486}" type="presParOf" srcId="{C9355BA5-7C01-4FCA-A885-11D2CEFD9CE5}" destId="{E50F3CA8-9FC6-4E00-9E9E-5BB51CE639A5}" srcOrd="5" destOrd="0" presId="urn:microsoft.com/office/officeart/2005/8/layout/hProcess3"/>
    <dgm:cxn modelId="{3101F3C1-ABA3-4D4D-BEA5-69DFFF55E049}" type="presParOf" srcId="{E50F3CA8-9FC6-4E00-9E9E-5BB51CE639A5}" destId="{DEA8575F-0152-4EC3-A267-6B73C4794AF2}" srcOrd="0" destOrd="0" presId="urn:microsoft.com/office/officeart/2005/8/layout/hProcess3"/>
    <dgm:cxn modelId="{9786B0E3-DE2F-4378-85B7-B26F1343D34B}" type="presParOf" srcId="{E50F3CA8-9FC6-4E00-9E9E-5BB51CE639A5}" destId="{BBB6F975-F561-4751-889F-56B14CE22D5B}" srcOrd="1" destOrd="0" presId="urn:microsoft.com/office/officeart/2005/8/layout/hProcess3"/>
    <dgm:cxn modelId="{8C3A4B63-507D-4BCA-B20A-B7BFD70DC141}" type="presParOf" srcId="{E50F3CA8-9FC6-4E00-9E9E-5BB51CE639A5}" destId="{23FF0731-9A38-4BAE-BD27-5121F2557C4E}" srcOrd="2" destOrd="0" presId="urn:microsoft.com/office/officeart/2005/8/layout/hProcess3"/>
    <dgm:cxn modelId="{4C8AA483-5E23-4A4B-9FC2-35752CF5E118}" type="presParOf" srcId="{E50F3CA8-9FC6-4E00-9E9E-5BB51CE639A5}" destId="{B9473863-F4A6-4F8B-B2C0-3E3E0FBFD2EA}" srcOrd="3" destOrd="0" presId="urn:microsoft.com/office/officeart/2005/8/layout/hProcess3"/>
    <dgm:cxn modelId="{0E23D879-E2B7-4659-87E8-C2B1BCEB0937}" type="presParOf" srcId="{C9355BA5-7C01-4FCA-A885-11D2CEFD9CE5}" destId="{67A3D875-6E47-4E04-BE71-7F8DCC61E5F5}" srcOrd="6" destOrd="0" presId="urn:microsoft.com/office/officeart/2005/8/layout/hProcess3"/>
    <dgm:cxn modelId="{DA51F781-C7A2-402E-823A-2D1AE9DB0A06}" type="presParOf" srcId="{C9355BA5-7C01-4FCA-A885-11D2CEFD9CE5}" destId="{092C3527-85AC-42A2-886D-34A0B4CCF9C0}" srcOrd="7" destOrd="0" presId="urn:microsoft.com/office/officeart/2005/8/layout/hProcess3"/>
    <dgm:cxn modelId="{9C5984F4-EC01-4E1A-A332-90B66C6BB44F}" type="presParOf" srcId="{092C3527-85AC-42A2-886D-34A0B4CCF9C0}" destId="{46804442-00EB-4D61-B07E-7C61B327DB1B}" srcOrd="0" destOrd="0" presId="urn:microsoft.com/office/officeart/2005/8/layout/hProcess3"/>
    <dgm:cxn modelId="{8C4FC860-20B9-4738-9199-1F4F31F555BF}" type="presParOf" srcId="{092C3527-85AC-42A2-886D-34A0B4CCF9C0}" destId="{9DDA9ADE-6385-4A03-B963-C94FE4E616CB}" srcOrd="1" destOrd="0" presId="urn:microsoft.com/office/officeart/2005/8/layout/hProcess3"/>
    <dgm:cxn modelId="{AA06D87E-1EF3-49E0-8FCC-6DFA3E95958A}" type="presParOf" srcId="{092C3527-85AC-42A2-886D-34A0B4CCF9C0}" destId="{9A81AF51-21A7-4210-B44B-B406C0452A2B}" srcOrd="2" destOrd="0" presId="urn:microsoft.com/office/officeart/2005/8/layout/hProcess3"/>
    <dgm:cxn modelId="{3394E922-5F0A-48F0-A1CB-227167C7805A}" type="presParOf" srcId="{092C3527-85AC-42A2-886D-34A0B4CCF9C0}" destId="{2D0C5591-8DB0-4076-B48B-4D0A055D5336}" srcOrd="3" destOrd="0" presId="urn:microsoft.com/office/officeart/2005/8/layout/hProcess3"/>
    <dgm:cxn modelId="{17039D0D-D940-4E56-AEF3-C3905DF7184D}" type="presParOf" srcId="{C9355BA5-7C01-4FCA-A885-11D2CEFD9CE5}" destId="{E0D913E7-2B03-431B-9963-A509BFF0D08F}" srcOrd="8" destOrd="0" presId="urn:microsoft.com/office/officeart/2005/8/layout/hProcess3"/>
    <dgm:cxn modelId="{70C7A1C2-2522-41B9-9C9B-62AF45ADF6EC}" type="presParOf" srcId="{C9355BA5-7C01-4FCA-A885-11D2CEFD9CE5}" destId="{C0311B10-028B-4EBB-A777-B11CD41F0A50}" srcOrd="9" destOrd="0" presId="urn:microsoft.com/office/officeart/2005/8/layout/hProcess3"/>
    <dgm:cxn modelId="{70A6AEC1-F44A-4220-9298-61F124178BE7}" type="presParOf" srcId="{C0311B10-028B-4EBB-A777-B11CD41F0A50}" destId="{3B630270-27C6-440C-A44E-88393C33467B}" srcOrd="0" destOrd="0" presId="urn:microsoft.com/office/officeart/2005/8/layout/hProcess3"/>
    <dgm:cxn modelId="{C3ECE3E2-2781-44CE-B313-F4F6FB5E6CC3}" type="presParOf" srcId="{C0311B10-028B-4EBB-A777-B11CD41F0A50}" destId="{7534F55E-673C-4120-98B7-418457FFAC61}" srcOrd="1" destOrd="0" presId="urn:microsoft.com/office/officeart/2005/8/layout/hProcess3"/>
    <dgm:cxn modelId="{C7BA3C41-17A0-42B7-ABDB-4969725727EE}" type="presParOf" srcId="{C0311B10-028B-4EBB-A777-B11CD41F0A50}" destId="{0C48952D-27D0-4713-95E4-C5E49F96E44C}" srcOrd="2" destOrd="0" presId="urn:microsoft.com/office/officeart/2005/8/layout/hProcess3"/>
    <dgm:cxn modelId="{B1E85930-45B2-4768-8694-73F794A495FB}" type="presParOf" srcId="{C0311B10-028B-4EBB-A777-B11CD41F0A50}" destId="{6F2D9BED-994C-4FE8-848E-DCA25E9C7CBC}" srcOrd="3" destOrd="0" presId="urn:microsoft.com/office/officeart/2005/8/layout/hProcess3"/>
    <dgm:cxn modelId="{022E0E4F-6954-4853-97AA-94E8B5714446}" type="presParOf" srcId="{C9355BA5-7C01-4FCA-A885-11D2CEFD9CE5}" destId="{7B418016-525C-48B8-874E-361D7FE04E8E}" srcOrd="10" destOrd="0" presId="urn:microsoft.com/office/officeart/2005/8/layout/hProcess3"/>
    <dgm:cxn modelId="{EA2E2D2A-94F2-4A8B-98A7-E42C92A2EF44}" type="presParOf" srcId="{C9355BA5-7C01-4FCA-A885-11D2CEFD9CE5}" destId="{1D83D2ED-8AA8-4889-8DF1-FA465F1CC8E8}" srcOrd="11" destOrd="0" presId="urn:microsoft.com/office/officeart/2005/8/layout/hProcess3"/>
    <dgm:cxn modelId="{A6898085-FD35-428B-9C3E-235BFF770EAF}" type="presParOf" srcId="{C9355BA5-7C01-4FCA-A885-11D2CEFD9CE5}" destId="{E1982A30-37A8-4C1C-BF61-CB27D42B7D0A}" srcOrd="12"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0FCA00-3D9D-4668-90E2-44710DE9E9A2}" type="doc">
      <dgm:prSet loTypeId="urn:microsoft.com/office/officeart/2005/8/layout/hProcess3" loCatId="process" qsTypeId="urn:microsoft.com/office/officeart/2005/8/quickstyle/simple1" qsCatId="simple" csTypeId="urn:microsoft.com/office/officeart/2005/8/colors/accent1_2" csCatId="accent1" phldr="1"/>
      <dgm:spPr/>
    </dgm:pt>
    <dgm:pt modelId="{EA651121-A9D8-4D78-BAFB-6EB0BBD88043}">
      <dgm:prSet phldrT="[Text]"/>
      <dgm:spPr/>
      <dgm:t>
        <a:bodyPr/>
        <a:lstStyle/>
        <a:p>
          <a:r>
            <a:rPr lang="en-GB" dirty="0" smtClean="0"/>
            <a:t>4. Deduct any income</a:t>
          </a:r>
        </a:p>
      </dgm:t>
    </dgm:pt>
    <dgm:pt modelId="{DAF0AC0D-FCDB-4E64-9611-C15C98A45011}" type="sibTrans" cxnId="{D243382B-91EE-49E4-A39B-5570E722D823}">
      <dgm:prSet/>
      <dgm:spPr/>
      <dgm:t>
        <a:bodyPr/>
        <a:lstStyle/>
        <a:p>
          <a:endParaRPr lang="en-GB"/>
        </a:p>
      </dgm:t>
    </dgm:pt>
    <dgm:pt modelId="{45216279-9BC6-4CE9-ACD4-E68385FFB7AE}" type="parTrans" cxnId="{D243382B-91EE-49E4-A39B-5570E722D823}">
      <dgm:prSet/>
      <dgm:spPr/>
      <dgm:t>
        <a:bodyPr/>
        <a:lstStyle/>
        <a:p>
          <a:endParaRPr lang="en-GB"/>
        </a:p>
      </dgm:t>
    </dgm:pt>
    <dgm:pt modelId="{0EF8478D-360D-444F-9D5D-6665F7DCFA24}">
      <dgm:prSet phldrT="[Text]"/>
      <dgm:spPr/>
      <dgm:t>
        <a:bodyPr/>
        <a:lstStyle/>
        <a:p>
          <a:r>
            <a:rPr lang="en-GB" dirty="0" smtClean="0"/>
            <a:t>3 Check ignored earnings</a:t>
          </a:r>
        </a:p>
      </dgm:t>
    </dgm:pt>
    <dgm:pt modelId="{9C546F2D-DB77-4ACD-BA7B-401F5A284999}" type="sibTrans" cxnId="{23E9CD04-BEB8-435D-A255-A52720C2DCA1}">
      <dgm:prSet/>
      <dgm:spPr/>
      <dgm:t>
        <a:bodyPr/>
        <a:lstStyle/>
        <a:p>
          <a:endParaRPr lang="en-GB"/>
        </a:p>
      </dgm:t>
    </dgm:pt>
    <dgm:pt modelId="{062127CB-1C8A-40BB-BF4B-573C33D0A005}" type="parTrans" cxnId="{23E9CD04-BEB8-435D-A255-A52720C2DCA1}">
      <dgm:prSet/>
      <dgm:spPr/>
      <dgm:t>
        <a:bodyPr/>
        <a:lstStyle/>
        <a:p>
          <a:endParaRPr lang="en-GB"/>
        </a:p>
      </dgm:t>
    </dgm:pt>
    <dgm:pt modelId="{A1FF67EF-4DCC-4685-A8AD-EA1B4F8E76F9}">
      <dgm:prSet phldrT="[Text]"/>
      <dgm:spPr/>
      <dgm:t>
        <a:bodyPr/>
        <a:lstStyle/>
        <a:p>
          <a:r>
            <a:rPr lang="en-GB" dirty="0" smtClean="0"/>
            <a:t>5. Benefit Cap</a:t>
          </a:r>
        </a:p>
      </dgm:t>
    </dgm:pt>
    <dgm:pt modelId="{FC4F35B3-85C0-4351-B718-A7A2A630009F}" type="sibTrans" cxnId="{8C49DE4C-2C91-440A-B7EF-5350AEF4083A}">
      <dgm:prSet/>
      <dgm:spPr/>
      <dgm:t>
        <a:bodyPr/>
        <a:lstStyle/>
        <a:p>
          <a:endParaRPr lang="en-GB"/>
        </a:p>
      </dgm:t>
    </dgm:pt>
    <dgm:pt modelId="{2DA59EC9-1C05-47A9-BB3C-9253FE68F674}" type="parTrans" cxnId="{8C49DE4C-2C91-440A-B7EF-5350AEF4083A}">
      <dgm:prSet/>
      <dgm:spPr/>
      <dgm:t>
        <a:bodyPr/>
        <a:lstStyle/>
        <a:p>
          <a:endParaRPr lang="en-GB"/>
        </a:p>
      </dgm:t>
    </dgm:pt>
    <dgm:pt modelId="{5602F0AE-787D-4D04-943A-7A385E867A81}">
      <dgm:prSet phldrT="[Text]"/>
      <dgm:spPr/>
      <dgm:t>
        <a:bodyPr/>
        <a:lstStyle/>
        <a:p>
          <a:r>
            <a:rPr lang="en-GB" dirty="0" smtClean="0"/>
            <a:t>2. Maximum amount</a:t>
          </a:r>
          <a:endParaRPr lang="en-GB" dirty="0"/>
        </a:p>
      </dgm:t>
    </dgm:pt>
    <dgm:pt modelId="{AF2D9C7A-AF0B-4E05-AB20-2EC8AFC120BA}" type="sibTrans" cxnId="{BF4683E7-C08E-4806-9498-EBB67E78FF02}">
      <dgm:prSet/>
      <dgm:spPr/>
      <dgm:t>
        <a:bodyPr/>
        <a:lstStyle/>
        <a:p>
          <a:endParaRPr lang="en-GB"/>
        </a:p>
      </dgm:t>
    </dgm:pt>
    <dgm:pt modelId="{6DCDD587-37B9-4113-B403-7DC01CD59D33}" type="parTrans" cxnId="{BF4683E7-C08E-4806-9498-EBB67E78FF02}">
      <dgm:prSet/>
      <dgm:spPr/>
      <dgm:t>
        <a:bodyPr/>
        <a:lstStyle/>
        <a:p>
          <a:endParaRPr lang="en-GB"/>
        </a:p>
      </dgm:t>
    </dgm:pt>
    <dgm:pt modelId="{208AF77D-E8BD-4305-B81C-67F06F22EE3D}">
      <dgm:prSet phldrT="[Text]"/>
      <dgm:spPr/>
      <dgm:t>
        <a:bodyPr/>
        <a:lstStyle/>
        <a:p>
          <a:r>
            <a:rPr lang="en-GB" dirty="0" smtClean="0"/>
            <a:t>1. Savings	</a:t>
          </a:r>
          <a:endParaRPr lang="en-GB" dirty="0"/>
        </a:p>
      </dgm:t>
    </dgm:pt>
    <dgm:pt modelId="{4ACF2AD9-AFEC-4B9E-A7B5-F8D69EE9B925}" type="sibTrans" cxnId="{FC0CF486-8FD5-44CB-A162-3ACC07FEB9BF}">
      <dgm:prSet/>
      <dgm:spPr/>
      <dgm:t>
        <a:bodyPr/>
        <a:lstStyle/>
        <a:p>
          <a:endParaRPr lang="en-GB"/>
        </a:p>
      </dgm:t>
    </dgm:pt>
    <dgm:pt modelId="{466986EF-E0F4-4748-8842-B556AA5FCA88}" type="parTrans" cxnId="{FC0CF486-8FD5-44CB-A162-3ACC07FEB9BF}">
      <dgm:prSet/>
      <dgm:spPr/>
      <dgm:t>
        <a:bodyPr/>
        <a:lstStyle/>
        <a:p>
          <a:endParaRPr lang="en-GB"/>
        </a:p>
      </dgm:t>
    </dgm:pt>
    <dgm:pt modelId="{8FF5181A-A899-4D83-B9E3-A44610A4803D}" type="pres">
      <dgm:prSet presAssocID="{F70FCA00-3D9D-4668-90E2-44710DE9E9A2}" presName="Name0" presStyleCnt="0">
        <dgm:presLayoutVars>
          <dgm:dir/>
          <dgm:animLvl val="lvl"/>
          <dgm:resizeHandles val="exact"/>
        </dgm:presLayoutVars>
      </dgm:prSet>
      <dgm:spPr/>
    </dgm:pt>
    <dgm:pt modelId="{2790DCCF-0DE5-4FA6-94E8-8B1C2B50BEF6}" type="pres">
      <dgm:prSet presAssocID="{F70FCA00-3D9D-4668-90E2-44710DE9E9A2}" presName="dummy" presStyleCnt="0"/>
      <dgm:spPr/>
    </dgm:pt>
    <dgm:pt modelId="{C9355BA5-7C01-4FCA-A885-11D2CEFD9CE5}" type="pres">
      <dgm:prSet presAssocID="{F70FCA00-3D9D-4668-90E2-44710DE9E9A2}" presName="linH" presStyleCnt="0"/>
      <dgm:spPr/>
    </dgm:pt>
    <dgm:pt modelId="{CA84277F-B251-4499-B223-E3F70E5C7592}" type="pres">
      <dgm:prSet presAssocID="{F70FCA00-3D9D-4668-90E2-44710DE9E9A2}" presName="padding1" presStyleCnt="0"/>
      <dgm:spPr/>
    </dgm:pt>
    <dgm:pt modelId="{35EDE03F-7349-4858-AA7A-DBA06E42E921}" type="pres">
      <dgm:prSet presAssocID="{208AF77D-E8BD-4305-B81C-67F06F22EE3D}" presName="linV" presStyleCnt="0"/>
      <dgm:spPr/>
    </dgm:pt>
    <dgm:pt modelId="{A5FE2A48-AF03-4CB6-A96D-67A424206D1D}" type="pres">
      <dgm:prSet presAssocID="{208AF77D-E8BD-4305-B81C-67F06F22EE3D}" presName="spVertical1" presStyleCnt="0"/>
      <dgm:spPr/>
    </dgm:pt>
    <dgm:pt modelId="{7D2D9344-EA87-4103-A698-3FBE35A4BE0C}" type="pres">
      <dgm:prSet presAssocID="{208AF77D-E8BD-4305-B81C-67F06F22EE3D}" presName="parTx" presStyleLbl="revTx" presStyleIdx="0" presStyleCnt="5">
        <dgm:presLayoutVars>
          <dgm:chMax val="0"/>
          <dgm:chPref val="0"/>
          <dgm:bulletEnabled val="1"/>
        </dgm:presLayoutVars>
      </dgm:prSet>
      <dgm:spPr/>
      <dgm:t>
        <a:bodyPr/>
        <a:lstStyle/>
        <a:p>
          <a:endParaRPr lang="en-GB"/>
        </a:p>
      </dgm:t>
    </dgm:pt>
    <dgm:pt modelId="{28A9463F-30BB-4186-BBD9-03045037EAAC}" type="pres">
      <dgm:prSet presAssocID="{208AF77D-E8BD-4305-B81C-67F06F22EE3D}" presName="spVertical2" presStyleCnt="0"/>
      <dgm:spPr/>
    </dgm:pt>
    <dgm:pt modelId="{E96C8269-2B9F-4144-BC92-60AFF9A3496B}" type="pres">
      <dgm:prSet presAssocID="{208AF77D-E8BD-4305-B81C-67F06F22EE3D}" presName="spVertical3" presStyleCnt="0"/>
      <dgm:spPr/>
    </dgm:pt>
    <dgm:pt modelId="{EE3F287B-A868-4075-9D96-91A3BA15C2F0}" type="pres">
      <dgm:prSet presAssocID="{4ACF2AD9-AFEC-4B9E-A7B5-F8D69EE9B925}" presName="space" presStyleCnt="0"/>
      <dgm:spPr/>
    </dgm:pt>
    <dgm:pt modelId="{BC82A695-4595-4B4D-98A5-A803B3ED0E80}" type="pres">
      <dgm:prSet presAssocID="{5602F0AE-787D-4D04-943A-7A385E867A81}" presName="linV" presStyleCnt="0"/>
      <dgm:spPr/>
    </dgm:pt>
    <dgm:pt modelId="{802E044A-CF17-4162-B471-F2876F86BC44}" type="pres">
      <dgm:prSet presAssocID="{5602F0AE-787D-4D04-943A-7A385E867A81}" presName="spVertical1" presStyleCnt="0"/>
      <dgm:spPr/>
    </dgm:pt>
    <dgm:pt modelId="{6F58A83B-B9DC-419F-99A7-27C8FDA99BDE}" type="pres">
      <dgm:prSet presAssocID="{5602F0AE-787D-4D04-943A-7A385E867A81}" presName="parTx" presStyleLbl="revTx" presStyleIdx="1" presStyleCnt="5">
        <dgm:presLayoutVars>
          <dgm:chMax val="0"/>
          <dgm:chPref val="0"/>
          <dgm:bulletEnabled val="1"/>
        </dgm:presLayoutVars>
      </dgm:prSet>
      <dgm:spPr/>
      <dgm:t>
        <a:bodyPr/>
        <a:lstStyle/>
        <a:p>
          <a:endParaRPr lang="en-GB"/>
        </a:p>
      </dgm:t>
    </dgm:pt>
    <dgm:pt modelId="{D573A909-E7BD-4EF4-B836-C1F6CE31576C}" type="pres">
      <dgm:prSet presAssocID="{5602F0AE-787D-4D04-943A-7A385E867A81}" presName="spVertical2" presStyleCnt="0"/>
      <dgm:spPr/>
    </dgm:pt>
    <dgm:pt modelId="{2F179AB5-862D-4477-A661-36BA4F3A0AA4}" type="pres">
      <dgm:prSet presAssocID="{5602F0AE-787D-4D04-943A-7A385E867A81}" presName="spVertical3" presStyleCnt="0"/>
      <dgm:spPr/>
    </dgm:pt>
    <dgm:pt modelId="{B8713D70-E4AA-496E-A760-A14476F8C886}" type="pres">
      <dgm:prSet presAssocID="{AF2D9C7A-AF0B-4E05-AB20-2EC8AFC120BA}" presName="space" presStyleCnt="0"/>
      <dgm:spPr/>
    </dgm:pt>
    <dgm:pt modelId="{E50F3CA8-9FC6-4E00-9E9E-5BB51CE639A5}" type="pres">
      <dgm:prSet presAssocID="{A1FF67EF-4DCC-4685-A8AD-EA1B4F8E76F9}" presName="linV" presStyleCnt="0"/>
      <dgm:spPr/>
    </dgm:pt>
    <dgm:pt modelId="{DEA8575F-0152-4EC3-A267-6B73C4794AF2}" type="pres">
      <dgm:prSet presAssocID="{A1FF67EF-4DCC-4685-A8AD-EA1B4F8E76F9}" presName="spVertical1" presStyleCnt="0"/>
      <dgm:spPr/>
    </dgm:pt>
    <dgm:pt modelId="{BBB6F975-F561-4751-889F-56B14CE22D5B}" type="pres">
      <dgm:prSet presAssocID="{A1FF67EF-4DCC-4685-A8AD-EA1B4F8E76F9}" presName="parTx" presStyleLbl="revTx" presStyleIdx="2" presStyleCnt="5" custScaleX="97426" custLinFactX="100000" custLinFactNeighborX="133443" custLinFactNeighborY="-13506">
        <dgm:presLayoutVars>
          <dgm:chMax val="0"/>
          <dgm:chPref val="0"/>
          <dgm:bulletEnabled val="1"/>
        </dgm:presLayoutVars>
      </dgm:prSet>
      <dgm:spPr/>
      <dgm:t>
        <a:bodyPr/>
        <a:lstStyle/>
        <a:p>
          <a:endParaRPr lang="en-GB"/>
        </a:p>
      </dgm:t>
    </dgm:pt>
    <dgm:pt modelId="{23FF0731-9A38-4BAE-BD27-5121F2557C4E}" type="pres">
      <dgm:prSet presAssocID="{A1FF67EF-4DCC-4685-A8AD-EA1B4F8E76F9}" presName="spVertical2" presStyleCnt="0"/>
      <dgm:spPr/>
    </dgm:pt>
    <dgm:pt modelId="{B9473863-F4A6-4F8B-B2C0-3E3E0FBFD2EA}" type="pres">
      <dgm:prSet presAssocID="{A1FF67EF-4DCC-4685-A8AD-EA1B4F8E76F9}" presName="spVertical3" presStyleCnt="0"/>
      <dgm:spPr/>
    </dgm:pt>
    <dgm:pt modelId="{67A3D875-6E47-4E04-BE71-7F8DCC61E5F5}" type="pres">
      <dgm:prSet presAssocID="{FC4F35B3-85C0-4351-B718-A7A2A630009F}" presName="space" presStyleCnt="0"/>
      <dgm:spPr/>
    </dgm:pt>
    <dgm:pt modelId="{092C3527-85AC-42A2-886D-34A0B4CCF9C0}" type="pres">
      <dgm:prSet presAssocID="{0EF8478D-360D-444F-9D5D-6665F7DCFA24}" presName="linV" presStyleCnt="0"/>
      <dgm:spPr/>
    </dgm:pt>
    <dgm:pt modelId="{46804442-00EB-4D61-B07E-7C61B327DB1B}" type="pres">
      <dgm:prSet presAssocID="{0EF8478D-360D-444F-9D5D-6665F7DCFA24}" presName="spVertical1" presStyleCnt="0"/>
      <dgm:spPr/>
    </dgm:pt>
    <dgm:pt modelId="{9DDA9ADE-6385-4A03-B963-C94FE4E616CB}" type="pres">
      <dgm:prSet presAssocID="{0EF8478D-360D-444F-9D5D-6665F7DCFA24}" presName="parTx" presStyleLbl="revTx" presStyleIdx="3" presStyleCnt="5" custLinFactX="-4591" custLinFactNeighborX="-100000" custLinFactNeighborY="-2692">
        <dgm:presLayoutVars>
          <dgm:chMax val="0"/>
          <dgm:chPref val="0"/>
          <dgm:bulletEnabled val="1"/>
        </dgm:presLayoutVars>
      </dgm:prSet>
      <dgm:spPr/>
      <dgm:t>
        <a:bodyPr/>
        <a:lstStyle/>
        <a:p>
          <a:endParaRPr lang="en-GB"/>
        </a:p>
      </dgm:t>
    </dgm:pt>
    <dgm:pt modelId="{9A81AF51-21A7-4210-B44B-B406C0452A2B}" type="pres">
      <dgm:prSet presAssocID="{0EF8478D-360D-444F-9D5D-6665F7DCFA24}" presName="spVertical2" presStyleCnt="0"/>
      <dgm:spPr/>
    </dgm:pt>
    <dgm:pt modelId="{2D0C5591-8DB0-4076-B48B-4D0A055D5336}" type="pres">
      <dgm:prSet presAssocID="{0EF8478D-360D-444F-9D5D-6665F7DCFA24}" presName="spVertical3" presStyleCnt="0"/>
      <dgm:spPr/>
    </dgm:pt>
    <dgm:pt modelId="{E0D913E7-2B03-431B-9963-A509BFF0D08F}" type="pres">
      <dgm:prSet presAssocID="{9C546F2D-DB77-4ACD-BA7B-401F5A284999}" presName="space" presStyleCnt="0"/>
      <dgm:spPr/>
    </dgm:pt>
    <dgm:pt modelId="{C0311B10-028B-4EBB-A777-B11CD41F0A50}" type="pres">
      <dgm:prSet presAssocID="{EA651121-A9D8-4D78-BAFB-6EB0BBD88043}" presName="linV" presStyleCnt="0"/>
      <dgm:spPr/>
    </dgm:pt>
    <dgm:pt modelId="{3B630270-27C6-440C-A44E-88393C33467B}" type="pres">
      <dgm:prSet presAssocID="{EA651121-A9D8-4D78-BAFB-6EB0BBD88043}" presName="spVertical1" presStyleCnt="0"/>
      <dgm:spPr/>
    </dgm:pt>
    <dgm:pt modelId="{7534F55E-673C-4120-98B7-418457FFAC61}" type="pres">
      <dgm:prSet presAssocID="{EA651121-A9D8-4D78-BAFB-6EB0BBD88043}" presName="parTx" presStyleLbl="revTx" presStyleIdx="4" presStyleCnt="5" custLinFactX="-9721" custLinFactNeighborX="-100000" custLinFactNeighborY="11747">
        <dgm:presLayoutVars>
          <dgm:chMax val="0"/>
          <dgm:chPref val="0"/>
          <dgm:bulletEnabled val="1"/>
        </dgm:presLayoutVars>
      </dgm:prSet>
      <dgm:spPr/>
      <dgm:t>
        <a:bodyPr/>
        <a:lstStyle/>
        <a:p>
          <a:endParaRPr lang="en-GB"/>
        </a:p>
      </dgm:t>
    </dgm:pt>
    <dgm:pt modelId="{0C48952D-27D0-4713-95E4-C5E49F96E44C}" type="pres">
      <dgm:prSet presAssocID="{EA651121-A9D8-4D78-BAFB-6EB0BBD88043}" presName="spVertical2" presStyleCnt="0"/>
      <dgm:spPr/>
    </dgm:pt>
    <dgm:pt modelId="{6F2D9BED-994C-4FE8-848E-DCA25E9C7CBC}" type="pres">
      <dgm:prSet presAssocID="{EA651121-A9D8-4D78-BAFB-6EB0BBD88043}" presName="spVertical3" presStyleCnt="0"/>
      <dgm:spPr/>
    </dgm:pt>
    <dgm:pt modelId="{7B418016-525C-48B8-874E-361D7FE04E8E}" type="pres">
      <dgm:prSet presAssocID="{F70FCA00-3D9D-4668-90E2-44710DE9E9A2}" presName="padding2" presStyleCnt="0"/>
      <dgm:spPr/>
    </dgm:pt>
    <dgm:pt modelId="{1D83D2ED-8AA8-4889-8DF1-FA465F1CC8E8}" type="pres">
      <dgm:prSet presAssocID="{F70FCA00-3D9D-4668-90E2-44710DE9E9A2}" presName="negArrow" presStyleCnt="0"/>
      <dgm:spPr/>
    </dgm:pt>
    <dgm:pt modelId="{E1982A30-37A8-4C1C-BF61-CB27D42B7D0A}" type="pres">
      <dgm:prSet presAssocID="{F70FCA00-3D9D-4668-90E2-44710DE9E9A2}" presName="backgroundArrow" presStyleLbl="node1" presStyleIdx="0" presStyleCnt="1"/>
      <dgm:spPr/>
      <dgm:t>
        <a:bodyPr/>
        <a:lstStyle/>
        <a:p>
          <a:endParaRPr lang="en-GB"/>
        </a:p>
      </dgm:t>
    </dgm:pt>
  </dgm:ptLst>
  <dgm:cxnLst>
    <dgm:cxn modelId="{FC0CF486-8FD5-44CB-A162-3ACC07FEB9BF}" srcId="{F70FCA00-3D9D-4668-90E2-44710DE9E9A2}" destId="{208AF77D-E8BD-4305-B81C-67F06F22EE3D}" srcOrd="0" destOrd="0" parTransId="{466986EF-E0F4-4748-8842-B556AA5FCA88}" sibTransId="{4ACF2AD9-AFEC-4B9E-A7B5-F8D69EE9B925}"/>
    <dgm:cxn modelId="{73A48763-D6B7-4381-A5E0-42DF95810A79}" type="presOf" srcId="{0EF8478D-360D-444F-9D5D-6665F7DCFA24}" destId="{9DDA9ADE-6385-4A03-B963-C94FE4E616CB}" srcOrd="0" destOrd="0" presId="urn:microsoft.com/office/officeart/2005/8/layout/hProcess3"/>
    <dgm:cxn modelId="{35CC57AD-7500-4ADB-9018-A9F2B1F8781D}" type="presOf" srcId="{EA651121-A9D8-4D78-BAFB-6EB0BBD88043}" destId="{7534F55E-673C-4120-98B7-418457FFAC61}" srcOrd="0" destOrd="0" presId="urn:microsoft.com/office/officeart/2005/8/layout/hProcess3"/>
    <dgm:cxn modelId="{C5C3739E-B2C4-44F6-897A-19CB263350FF}" type="presOf" srcId="{208AF77D-E8BD-4305-B81C-67F06F22EE3D}" destId="{7D2D9344-EA87-4103-A698-3FBE35A4BE0C}" srcOrd="0" destOrd="0" presId="urn:microsoft.com/office/officeart/2005/8/layout/hProcess3"/>
    <dgm:cxn modelId="{A9CF3DBC-2E80-4D7B-8206-0F7F40FE6A67}" type="presOf" srcId="{F70FCA00-3D9D-4668-90E2-44710DE9E9A2}" destId="{8FF5181A-A899-4D83-B9E3-A44610A4803D}" srcOrd="0" destOrd="0" presId="urn:microsoft.com/office/officeart/2005/8/layout/hProcess3"/>
    <dgm:cxn modelId="{BF4683E7-C08E-4806-9498-EBB67E78FF02}" srcId="{F70FCA00-3D9D-4668-90E2-44710DE9E9A2}" destId="{5602F0AE-787D-4D04-943A-7A385E867A81}" srcOrd="1" destOrd="0" parTransId="{6DCDD587-37B9-4113-B403-7DC01CD59D33}" sibTransId="{AF2D9C7A-AF0B-4E05-AB20-2EC8AFC120BA}"/>
    <dgm:cxn modelId="{23E9CD04-BEB8-435D-A255-A52720C2DCA1}" srcId="{F70FCA00-3D9D-4668-90E2-44710DE9E9A2}" destId="{0EF8478D-360D-444F-9D5D-6665F7DCFA24}" srcOrd="3" destOrd="0" parTransId="{062127CB-1C8A-40BB-BF4B-573C33D0A005}" sibTransId="{9C546F2D-DB77-4ACD-BA7B-401F5A284999}"/>
    <dgm:cxn modelId="{4CF09D1F-9953-454D-A389-A9F7DB8A98DD}" type="presOf" srcId="{5602F0AE-787D-4D04-943A-7A385E867A81}" destId="{6F58A83B-B9DC-419F-99A7-27C8FDA99BDE}" srcOrd="0" destOrd="0" presId="urn:microsoft.com/office/officeart/2005/8/layout/hProcess3"/>
    <dgm:cxn modelId="{BC7E4200-BB00-4024-B496-4F6583E31C55}" type="presOf" srcId="{A1FF67EF-4DCC-4685-A8AD-EA1B4F8E76F9}" destId="{BBB6F975-F561-4751-889F-56B14CE22D5B}" srcOrd="0" destOrd="0" presId="urn:microsoft.com/office/officeart/2005/8/layout/hProcess3"/>
    <dgm:cxn modelId="{D243382B-91EE-49E4-A39B-5570E722D823}" srcId="{F70FCA00-3D9D-4668-90E2-44710DE9E9A2}" destId="{EA651121-A9D8-4D78-BAFB-6EB0BBD88043}" srcOrd="4" destOrd="0" parTransId="{45216279-9BC6-4CE9-ACD4-E68385FFB7AE}" sibTransId="{DAF0AC0D-FCDB-4E64-9611-C15C98A45011}"/>
    <dgm:cxn modelId="{8C49DE4C-2C91-440A-B7EF-5350AEF4083A}" srcId="{F70FCA00-3D9D-4668-90E2-44710DE9E9A2}" destId="{A1FF67EF-4DCC-4685-A8AD-EA1B4F8E76F9}" srcOrd="2" destOrd="0" parTransId="{2DA59EC9-1C05-47A9-BB3C-9253FE68F674}" sibTransId="{FC4F35B3-85C0-4351-B718-A7A2A630009F}"/>
    <dgm:cxn modelId="{99324A8D-2C3C-4E10-84DE-666FBE7237CA}" type="presParOf" srcId="{8FF5181A-A899-4D83-B9E3-A44610A4803D}" destId="{2790DCCF-0DE5-4FA6-94E8-8B1C2B50BEF6}" srcOrd="0" destOrd="0" presId="urn:microsoft.com/office/officeart/2005/8/layout/hProcess3"/>
    <dgm:cxn modelId="{AAA02DAB-17EA-42C7-B963-F7DFFA578164}" type="presParOf" srcId="{8FF5181A-A899-4D83-B9E3-A44610A4803D}" destId="{C9355BA5-7C01-4FCA-A885-11D2CEFD9CE5}" srcOrd="1" destOrd="0" presId="urn:microsoft.com/office/officeart/2005/8/layout/hProcess3"/>
    <dgm:cxn modelId="{12FBF9A1-18C8-4F89-81D1-A46E1F6CF99D}" type="presParOf" srcId="{C9355BA5-7C01-4FCA-A885-11D2CEFD9CE5}" destId="{CA84277F-B251-4499-B223-E3F70E5C7592}" srcOrd="0" destOrd="0" presId="urn:microsoft.com/office/officeart/2005/8/layout/hProcess3"/>
    <dgm:cxn modelId="{5B2798C9-EA27-41C6-AF70-C9AB6584CAD6}" type="presParOf" srcId="{C9355BA5-7C01-4FCA-A885-11D2CEFD9CE5}" destId="{35EDE03F-7349-4858-AA7A-DBA06E42E921}" srcOrd="1" destOrd="0" presId="urn:microsoft.com/office/officeart/2005/8/layout/hProcess3"/>
    <dgm:cxn modelId="{DD86055E-165E-4C11-8303-2ED84D972916}" type="presParOf" srcId="{35EDE03F-7349-4858-AA7A-DBA06E42E921}" destId="{A5FE2A48-AF03-4CB6-A96D-67A424206D1D}" srcOrd="0" destOrd="0" presId="urn:microsoft.com/office/officeart/2005/8/layout/hProcess3"/>
    <dgm:cxn modelId="{BF659ADD-6F0E-47C0-BA00-BFF156DBEAC5}" type="presParOf" srcId="{35EDE03F-7349-4858-AA7A-DBA06E42E921}" destId="{7D2D9344-EA87-4103-A698-3FBE35A4BE0C}" srcOrd="1" destOrd="0" presId="urn:microsoft.com/office/officeart/2005/8/layout/hProcess3"/>
    <dgm:cxn modelId="{4D64E2FE-1ED9-488D-A90D-E88A004C58AE}" type="presParOf" srcId="{35EDE03F-7349-4858-AA7A-DBA06E42E921}" destId="{28A9463F-30BB-4186-BBD9-03045037EAAC}" srcOrd="2" destOrd="0" presId="urn:microsoft.com/office/officeart/2005/8/layout/hProcess3"/>
    <dgm:cxn modelId="{0245672F-91D9-461F-9007-408B5413E468}" type="presParOf" srcId="{35EDE03F-7349-4858-AA7A-DBA06E42E921}" destId="{E96C8269-2B9F-4144-BC92-60AFF9A3496B}" srcOrd="3" destOrd="0" presId="urn:microsoft.com/office/officeart/2005/8/layout/hProcess3"/>
    <dgm:cxn modelId="{F0086B9B-DD47-43E3-A1CF-57E928323807}" type="presParOf" srcId="{C9355BA5-7C01-4FCA-A885-11D2CEFD9CE5}" destId="{EE3F287B-A868-4075-9D96-91A3BA15C2F0}" srcOrd="2" destOrd="0" presId="urn:microsoft.com/office/officeart/2005/8/layout/hProcess3"/>
    <dgm:cxn modelId="{F0A66DCD-61A6-4CDE-A544-68F9CD086194}" type="presParOf" srcId="{C9355BA5-7C01-4FCA-A885-11D2CEFD9CE5}" destId="{BC82A695-4595-4B4D-98A5-A803B3ED0E80}" srcOrd="3" destOrd="0" presId="urn:microsoft.com/office/officeart/2005/8/layout/hProcess3"/>
    <dgm:cxn modelId="{05C714C1-61BA-4331-96C3-F5D5EC9C5744}" type="presParOf" srcId="{BC82A695-4595-4B4D-98A5-A803B3ED0E80}" destId="{802E044A-CF17-4162-B471-F2876F86BC44}" srcOrd="0" destOrd="0" presId="urn:microsoft.com/office/officeart/2005/8/layout/hProcess3"/>
    <dgm:cxn modelId="{9E679C26-3F78-482D-826E-A07ABBD05DBF}" type="presParOf" srcId="{BC82A695-4595-4B4D-98A5-A803B3ED0E80}" destId="{6F58A83B-B9DC-419F-99A7-27C8FDA99BDE}" srcOrd="1" destOrd="0" presId="urn:microsoft.com/office/officeart/2005/8/layout/hProcess3"/>
    <dgm:cxn modelId="{8F045857-534A-4E87-8EB4-D99E2A8FD4CD}" type="presParOf" srcId="{BC82A695-4595-4B4D-98A5-A803B3ED0E80}" destId="{D573A909-E7BD-4EF4-B836-C1F6CE31576C}" srcOrd="2" destOrd="0" presId="urn:microsoft.com/office/officeart/2005/8/layout/hProcess3"/>
    <dgm:cxn modelId="{4C71B74C-9E95-4964-BF26-2253236CF818}" type="presParOf" srcId="{BC82A695-4595-4B4D-98A5-A803B3ED0E80}" destId="{2F179AB5-862D-4477-A661-36BA4F3A0AA4}" srcOrd="3" destOrd="0" presId="urn:microsoft.com/office/officeart/2005/8/layout/hProcess3"/>
    <dgm:cxn modelId="{003662E3-4B9D-4D13-882D-9792DED74FFA}" type="presParOf" srcId="{C9355BA5-7C01-4FCA-A885-11D2CEFD9CE5}" destId="{B8713D70-E4AA-496E-A760-A14476F8C886}" srcOrd="4" destOrd="0" presId="urn:microsoft.com/office/officeart/2005/8/layout/hProcess3"/>
    <dgm:cxn modelId="{AABB0262-82CF-4BAA-9788-00B4D86358C6}" type="presParOf" srcId="{C9355BA5-7C01-4FCA-A885-11D2CEFD9CE5}" destId="{E50F3CA8-9FC6-4E00-9E9E-5BB51CE639A5}" srcOrd="5" destOrd="0" presId="urn:microsoft.com/office/officeart/2005/8/layout/hProcess3"/>
    <dgm:cxn modelId="{C9E7788C-1BA4-484F-A55E-243689DE9782}" type="presParOf" srcId="{E50F3CA8-9FC6-4E00-9E9E-5BB51CE639A5}" destId="{DEA8575F-0152-4EC3-A267-6B73C4794AF2}" srcOrd="0" destOrd="0" presId="urn:microsoft.com/office/officeart/2005/8/layout/hProcess3"/>
    <dgm:cxn modelId="{0C5EBCAB-042F-4AD1-960B-024D47279A33}" type="presParOf" srcId="{E50F3CA8-9FC6-4E00-9E9E-5BB51CE639A5}" destId="{BBB6F975-F561-4751-889F-56B14CE22D5B}" srcOrd="1" destOrd="0" presId="urn:microsoft.com/office/officeart/2005/8/layout/hProcess3"/>
    <dgm:cxn modelId="{3B0B92F3-FC20-4F99-8CEC-179C5016676A}" type="presParOf" srcId="{E50F3CA8-9FC6-4E00-9E9E-5BB51CE639A5}" destId="{23FF0731-9A38-4BAE-BD27-5121F2557C4E}" srcOrd="2" destOrd="0" presId="urn:microsoft.com/office/officeart/2005/8/layout/hProcess3"/>
    <dgm:cxn modelId="{6420DFD1-A34E-465E-AAF6-17C9BD090210}" type="presParOf" srcId="{E50F3CA8-9FC6-4E00-9E9E-5BB51CE639A5}" destId="{B9473863-F4A6-4F8B-B2C0-3E3E0FBFD2EA}" srcOrd="3" destOrd="0" presId="urn:microsoft.com/office/officeart/2005/8/layout/hProcess3"/>
    <dgm:cxn modelId="{9AB3A573-6EC9-4CF0-A841-10F403F4E671}" type="presParOf" srcId="{C9355BA5-7C01-4FCA-A885-11D2CEFD9CE5}" destId="{67A3D875-6E47-4E04-BE71-7F8DCC61E5F5}" srcOrd="6" destOrd="0" presId="urn:microsoft.com/office/officeart/2005/8/layout/hProcess3"/>
    <dgm:cxn modelId="{C2615B38-2316-43B5-A511-620E3DE0AF0C}" type="presParOf" srcId="{C9355BA5-7C01-4FCA-A885-11D2CEFD9CE5}" destId="{092C3527-85AC-42A2-886D-34A0B4CCF9C0}" srcOrd="7" destOrd="0" presId="urn:microsoft.com/office/officeart/2005/8/layout/hProcess3"/>
    <dgm:cxn modelId="{B8DABC2A-BD90-476C-A8E1-918686DD1EF6}" type="presParOf" srcId="{092C3527-85AC-42A2-886D-34A0B4CCF9C0}" destId="{46804442-00EB-4D61-B07E-7C61B327DB1B}" srcOrd="0" destOrd="0" presId="urn:microsoft.com/office/officeart/2005/8/layout/hProcess3"/>
    <dgm:cxn modelId="{D5D8FE55-85EB-4F68-8633-AB12843E5FAF}" type="presParOf" srcId="{092C3527-85AC-42A2-886D-34A0B4CCF9C0}" destId="{9DDA9ADE-6385-4A03-B963-C94FE4E616CB}" srcOrd="1" destOrd="0" presId="urn:microsoft.com/office/officeart/2005/8/layout/hProcess3"/>
    <dgm:cxn modelId="{0B090252-9EA7-4C88-A125-CF5113DB0F36}" type="presParOf" srcId="{092C3527-85AC-42A2-886D-34A0B4CCF9C0}" destId="{9A81AF51-21A7-4210-B44B-B406C0452A2B}" srcOrd="2" destOrd="0" presId="urn:microsoft.com/office/officeart/2005/8/layout/hProcess3"/>
    <dgm:cxn modelId="{766BABFA-A953-4938-A420-3B54FA70D645}" type="presParOf" srcId="{092C3527-85AC-42A2-886D-34A0B4CCF9C0}" destId="{2D0C5591-8DB0-4076-B48B-4D0A055D5336}" srcOrd="3" destOrd="0" presId="urn:microsoft.com/office/officeart/2005/8/layout/hProcess3"/>
    <dgm:cxn modelId="{9F24BD9F-E5D4-46A1-AB19-64228F5C3EEE}" type="presParOf" srcId="{C9355BA5-7C01-4FCA-A885-11D2CEFD9CE5}" destId="{E0D913E7-2B03-431B-9963-A509BFF0D08F}" srcOrd="8" destOrd="0" presId="urn:microsoft.com/office/officeart/2005/8/layout/hProcess3"/>
    <dgm:cxn modelId="{26973084-7DAD-4881-A7F0-DB04A776BE24}" type="presParOf" srcId="{C9355BA5-7C01-4FCA-A885-11D2CEFD9CE5}" destId="{C0311B10-028B-4EBB-A777-B11CD41F0A50}" srcOrd="9" destOrd="0" presId="urn:microsoft.com/office/officeart/2005/8/layout/hProcess3"/>
    <dgm:cxn modelId="{FFB2EEEC-40A0-445E-8C1F-A6C2EBC6C3EC}" type="presParOf" srcId="{C0311B10-028B-4EBB-A777-B11CD41F0A50}" destId="{3B630270-27C6-440C-A44E-88393C33467B}" srcOrd="0" destOrd="0" presId="urn:microsoft.com/office/officeart/2005/8/layout/hProcess3"/>
    <dgm:cxn modelId="{241331A8-3B57-4FC8-88CD-1F4F06D224F9}" type="presParOf" srcId="{C0311B10-028B-4EBB-A777-B11CD41F0A50}" destId="{7534F55E-673C-4120-98B7-418457FFAC61}" srcOrd="1" destOrd="0" presId="urn:microsoft.com/office/officeart/2005/8/layout/hProcess3"/>
    <dgm:cxn modelId="{275B5B90-88AB-47C3-8B96-20CC194A7E6C}" type="presParOf" srcId="{C0311B10-028B-4EBB-A777-B11CD41F0A50}" destId="{0C48952D-27D0-4713-95E4-C5E49F96E44C}" srcOrd="2" destOrd="0" presId="urn:microsoft.com/office/officeart/2005/8/layout/hProcess3"/>
    <dgm:cxn modelId="{9BEFC5AE-F715-41A6-9271-FDEF049B7487}" type="presParOf" srcId="{C0311B10-028B-4EBB-A777-B11CD41F0A50}" destId="{6F2D9BED-994C-4FE8-848E-DCA25E9C7CBC}" srcOrd="3" destOrd="0" presId="urn:microsoft.com/office/officeart/2005/8/layout/hProcess3"/>
    <dgm:cxn modelId="{11DD6BBE-D88D-492B-9770-4C9E11A5AD29}" type="presParOf" srcId="{C9355BA5-7C01-4FCA-A885-11D2CEFD9CE5}" destId="{7B418016-525C-48B8-874E-361D7FE04E8E}" srcOrd="10" destOrd="0" presId="urn:microsoft.com/office/officeart/2005/8/layout/hProcess3"/>
    <dgm:cxn modelId="{ABA0835D-1823-498C-A8CA-31D7F0648727}" type="presParOf" srcId="{C9355BA5-7C01-4FCA-A885-11D2CEFD9CE5}" destId="{1D83D2ED-8AA8-4889-8DF1-FA465F1CC8E8}" srcOrd="11" destOrd="0" presId="urn:microsoft.com/office/officeart/2005/8/layout/hProcess3"/>
    <dgm:cxn modelId="{312CE716-CF1B-4703-B23C-B2D63A28D3A6}" type="presParOf" srcId="{C9355BA5-7C01-4FCA-A885-11D2CEFD9CE5}" destId="{E1982A30-37A8-4C1C-BF61-CB27D42B7D0A}" srcOrd="12"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D693A1-2446-474F-A325-EC86D7123BC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B5EF946F-35AE-4DE3-B49F-2E10B0BE731F}">
      <dgm:prSet phldrT="[Text]" custT="1"/>
      <dgm:spPr/>
      <dgm:t>
        <a:bodyPr/>
        <a:lstStyle/>
        <a:p>
          <a:pPr algn="ctr"/>
          <a:r>
            <a:rPr lang="en-GB" sz="1400" b="1" dirty="0">
              <a:latin typeface="Arial" panose="020B0604020202020204" pitchFamily="34" charset="0"/>
              <a:cs typeface="Arial" panose="020B0604020202020204" pitchFamily="34" charset="0"/>
            </a:rPr>
            <a:t>Step 1 – Get Decision</a:t>
          </a:r>
        </a:p>
        <a:p>
          <a:pPr algn="ctr"/>
          <a:endParaRPr lang="en-GB" sz="1400" b="1" dirty="0">
            <a:latin typeface="Arial" panose="020B0604020202020204" pitchFamily="34" charset="0"/>
            <a:cs typeface="Arial" panose="020B0604020202020204" pitchFamily="34" charset="0"/>
          </a:endParaRPr>
        </a:p>
      </dgm:t>
    </dgm:pt>
    <dgm:pt modelId="{B2B733AE-3015-4241-9237-BFB7922F9C44}" type="parTrans" cxnId="{2347B327-3F2F-4496-8096-5FEEF8E8985F}">
      <dgm:prSet/>
      <dgm:spPr/>
      <dgm:t>
        <a:bodyPr/>
        <a:lstStyle/>
        <a:p>
          <a:endParaRPr lang="en-GB"/>
        </a:p>
      </dgm:t>
    </dgm:pt>
    <dgm:pt modelId="{435E883A-7A79-4E34-B768-DCA9587B7223}" type="sibTrans" cxnId="{2347B327-3F2F-4496-8096-5FEEF8E8985F}">
      <dgm:prSet/>
      <dgm:spPr/>
      <dgm:t>
        <a:bodyPr/>
        <a:lstStyle/>
        <a:p>
          <a:endParaRPr lang="en-GB"/>
        </a:p>
      </dgm:t>
    </dgm:pt>
    <dgm:pt modelId="{FD4610E5-167A-47E0-AD64-51B5E6A0D5E2}">
      <dgm:prSet phldrT="[Text]" custT="1"/>
      <dgm:spPr/>
      <dgm:t>
        <a:bodyPr/>
        <a:lstStyle/>
        <a:p>
          <a:pPr algn="l"/>
          <a:r>
            <a:rPr lang="en-GB" sz="1400" dirty="0">
              <a:latin typeface="Arial" panose="020B0604020202020204" pitchFamily="34" charset="0"/>
              <a:cs typeface="Arial" panose="020B0604020202020204" pitchFamily="34" charset="0"/>
            </a:rPr>
            <a:t>Will give you a detailed breakdown of the reasons</a:t>
          </a:r>
        </a:p>
      </dgm:t>
    </dgm:pt>
    <dgm:pt modelId="{C2574291-DCF9-477B-999A-A2A50041E68C}" type="parTrans" cxnId="{976128FB-2DE0-4E3A-8E18-FE5127E81F53}">
      <dgm:prSet/>
      <dgm:spPr/>
      <dgm:t>
        <a:bodyPr/>
        <a:lstStyle/>
        <a:p>
          <a:endParaRPr lang="en-GB"/>
        </a:p>
      </dgm:t>
    </dgm:pt>
    <dgm:pt modelId="{4A17F937-EDBF-4DF1-BCE5-7E2A7B40DD1D}" type="sibTrans" cxnId="{976128FB-2DE0-4E3A-8E18-FE5127E81F53}">
      <dgm:prSet/>
      <dgm:spPr/>
      <dgm:t>
        <a:bodyPr/>
        <a:lstStyle/>
        <a:p>
          <a:endParaRPr lang="en-GB"/>
        </a:p>
      </dgm:t>
    </dgm:pt>
    <dgm:pt modelId="{0F4C0DD6-F25B-4AED-AF74-D814DA234CA8}">
      <dgm:prSet phldrT="[Text]" custT="1"/>
      <dgm:spPr/>
      <dgm:t>
        <a:bodyPr/>
        <a:lstStyle/>
        <a:p>
          <a:pPr algn="ctr"/>
          <a:r>
            <a:rPr lang="en-GB" sz="1400" b="1" dirty="0">
              <a:latin typeface="Arial" panose="020B0604020202020204" pitchFamily="34" charset="0"/>
              <a:cs typeface="Arial" panose="020B0604020202020204" pitchFamily="34" charset="0"/>
            </a:rPr>
            <a:t>Step 2 - Challenge on journal</a:t>
          </a:r>
        </a:p>
        <a:p>
          <a:pPr algn="ctr"/>
          <a:endParaRPr lang="en-GB" sz="800" b="1" dirty="0"/>
        </a:p>
        <a:p>
          <a:pPr algn="ctr"/>
          <a:r>
            <a:rPr lang="en-GB" sz="1400" dirty="0">
              <a:latin typeface="Arial" panose="020B0604020202020204" pitchFamily="34" charset="0"/>
              <a:cs typeface="Arial" panose="020B0604020202020204" pitchFamily="34" charset="0"/>
            </a:rPr>
            <a:t>Should be done within one month;</a:t>
          </a:r>
        </a:p>
        <a:p>
          <a:pPr algn="ctr"/>
          <a:r>
            <a:rPr lang="en-GB" sz="1400" dirty="0">
              <a:latin typeface="Arial" panose="020B0604020202020204" pitchFamily="34" charset="0"/>
              <a:cs typeface="Arial" panose="020B0604020202020204" pitchFamily="34" charset="0"/>
            </a:rPr>
            <a:t>Response they will send is called a ‘</a:t>
          </a:r>
          <a:r>
            <a:rPr lang="en-GB" sz="1400" b="1" dirty="0">
              <a:latin typeface="Arial" panose="020B0604020202020204" pitchFamily="34" charset="0"/>
              <a:cs typeface="Arial" panose="020B0604020202020204" pitchFamily="34" charset="0"/>
            </a:rPr>
            <a:t>Mandatory Reconsideration Notice</a:t>
          </a:r>
        </a:p>
      </dgm:t>
    </dgm:pt>
    <dgm:pt modelId="{6DFB3974-39C0-43BC-A5A6-7408A7901111}" type="parTrans" cxnId="{BA737F39-B257-4B33-8ECF-7E0EFAC65546}">
      <dgm:prSet/>
      <dgm:spPr/>
      <dgm:t>
        <a:bodyPr/>
        <a:lstStyle/>
        <a:p>
          <a:endParaRPr lang="en-GB"/>
        </a:p>
      </dgm:t>
    </dgm:pt>
    <dgm:pt modelId="{336FDD3E-24FD-4001-B71A-D4983045C7F6}" type="sibTrans" cxnId="{BA737F39-B257-4B33-8ECF-7E0EFAC65546}">
      <dgm:prSet/>
      <dgm:spPr/>
      <dgm:t>
        <a:bodyPr/>
        <a:lstStyle/>
        <a:p>
          <a:endParaRPr lang="en-GB"/>
        </a:p>
      </dgm:t>
    </dgm:pt>
    <dgm:pt modelId="{13797964-51A3-41C4-924E-5630CC3EAA37}">
      <dgm:prSet phldrT="[Text]" custT="1"/>
      <dgm:spPr/>
      <dgm:t>
        <a:bodyPr/>
        <a:lstStyle/>
        <a:p>
          <a:pPr lvl="0" algn="ctr" defTabSz="311150">
            <a:lnSpc>
              <a:spcPct val="90000"/>
            </a:lnSpc>
            <a:spcBef>
              <a:spcPct val="0"/>
            </a:spcBef>
            <a:spcAft>
              <a:spcPct val="35000"/>
            </a:spcAft>
          </a:pPr>
          <a:r>
            <a:rPr lang="en-GB" sz="1400" b="1" dirty="0">
              <a:latin typeface="Arial" panose="020B0604020202020204" pitchFamily="34" charset="0"/>
              <a:cs typeface="Arial" panose="020B0604020202020204" pitchFamily="34" charset="0"/>
            </a:rPr>
            <a:t>Step 3 - Challenge to tribunal</a:t>
          </a:r>
        </a:p>
      </dgm:t>
    </dgm:pt>
    <dgm:pt modelId="{B1F914D0-F153-4984-8D50-75DA9277A315}" type="parTrans" cxnId="{8A67CB48-7240-44EB-B7A0-72FDF4F9ADE4}">
      <dgm:prSet/>
      <dgm:spPr/>
      <dgm:t>
        <a:bodyPr/>
        <a:lstStyle/>
        <a:p>
          <a:endParaRPr lang="en-GB"/>
        </a:p>
      </dgm:t>
    </dgm:pt>
    <dgm:pt modelId="{6CEB7EA6-264A-4239-87A5-EA9F5283196D}" type="sibTrans" cxnId="{8A67CB48-7240-44EB-B7A0-72FDF4F9ADE4}">
      <dgm:prSet/>
      <dgm:spPr/>
      <dgm:t>
        <a:bodyPr/>
        <a:lstStyle/>
        <a:p>
          <a:endParaRPr lang="en-GB"/>
        </a:p>
      </dgm:t>
    </dgm:pt>
    <dgm:pt modelId="{8E4C812E-C85C-46F7-A6CA-C109CAF23D85}">
      <dgm:prSet phldrT="[Text]"/>
      <dgm:spPr/>
      <dgm:t>
        <a:bodyPr/>
        <a:lstStyle/>
        <a:p>
          <a:pPr marL="57150" lvl="1" indent="0" algn="l" defTabSz="222250">
            <a:lnSpc>
              <a:spcPct val="90000"/>
            </a:lnSpc>
            <a:spcBef>
              <a:spcPct val="0"/>
            </a:spcBef>
            <a:spcAft>
              <a:spcPct val="15000"/>
            </a:spcAft>
            <a:buNone/>
          </a:pPr>
          <a:endParaRPr lang="en-GB" sz="600" dirty="0"/>
        </a:p>
      </dgm:t>
    </dgm:pt>
    <dgm:pt modelId="{37B701D3-546B-435B-B1F0-E032E9E7277F}" type="parTrans" cxnId="{D0D290E6-36BA-469E-A1E6-9535597F8F23}">
      <dgm:prSet/>
      <dgm:spPr/>
      <dgm:t>
        <a:bodyPr/>
        <a:lstStyle/>
        <a:p>
          <a:endParaRPr lang="en-GB"/>
        </a:p>
      </dgm:t>
    </dgm:pt>
    <dgm:pt modelId="{1B04CE53-D6E0-4BE3-84CE-C24ACC6759A2}" type="sibTrans" cxnId="{D0D290E6-36BA-469E-A1E6-9535597F8F23}">
      <dgm:prSet/>
      <dgm:spPr/>
      <dgm:t>
        <a:bodyPr/>
        <a:lstStyle/>
        <a:p>
          <a:endParaRPr lang="en-GB"/>
        </a:p>
      </dgm:t>
    </dgm:pt>
    <dgm:pt modelId="{A0E5A108-31FD-4CAB-81FE-45448C9C025C}">
      <dgm:prSet phldrT="[Text]"/>
      <dgm:spPr/>
      <dgm:t>
        <a:bodyPr/>
        <a:lstStyle/>
        <a:p>
          <a:pPr marL="57150" lvl="1" indent="0" algn="l" defTabSz="222250">
            <a:lnSpc>
              <a:spcPct val="90000"/>
            </a:lnSpc>
            <a:spcBef>
              <a:spcPct val="0"/>
            </a:spcBef>
            <a:spcAft>
              <a:spcPct val="15000"/>
            </a:spcAft>
            <a:buNone/>
          </a:pPr>
          <a:endParaRPr lang="en-GB" sz="600" dirty="0"/>
        </a:p>
      </dgm:t>
    </dgm:pt>
    <dgm:pt modelId="{AB8FB80B-2CF2-4255-813E-BF63BFBDA12E}" type="parTrans" cxnId="{0C069F02-B776-4B86-A5B6-63E78544BA38}">
      <dgm:prSet/>
      <dgm:spPr/>
      <dgm:t>
        <a:bodyPr/>
        <a:lstStyle/>
        <a:p>
          <a:endParaRPr lang="en-GB"/>
        </a:p>
      </dgm:t>
    </dgm:pt>
    <dgm:pt modelId="{40ACA9A4-A0D2-42BE-A14D-29209E9A064F}" type="sibTrans" cxnId="{0C069F02-B776-4B86-A5B6-63E78544BA38}">
      <dgm:prSet/>
      <dgm:spPr/>
      <dgm:t>
        <a:bodyPr/>
        <a:lstStyle/>
        <a:p>
          <a:endParaRPr lang="en-GB"/>
        </a:p>
      </dgm:t>
    </dgm:pt>
    <dgm:pt modelId="{9EC763D2-035E-4440-A83C-473314CB4808}">
      <dgm:prSet phldrT="[Text]" custT="1"/>
      <dgm:spPr/>
      <dgm:t>
        <a:bodyPr/>
        <a:lstStyle/>
        <a:p>
          <a:pPr algn="l"/>
          <a:r>
            <a:rPr lang="en-GB" sz="1400" dirty="0">
              <a:latin typeface="Arial" panose="020B0604020202020204" pitchFamily="34" charset="0"/>
              <a:cs typeface="Arial" panose="020B0604020202020204" pitchFamily="34" charset="0"/>
            </a:rPr>
            <a:t>Get help if you cannot understand it</a:t>
          </a:r>
        </a:p>
      </dgm:t>
    </dgm:pt>
    <dgm:pt modelId="{05771723-8625-4B93-82DD-9FD1E54D577C}" type="parTrans" cxnId="{A527CCD2-BC75-4B36-9133-B506ED7A18C6}">
      <dgm:prSet/>
      <dgm:spPr/>
      <dgm:t>
        <a:bodyPr/>
        <a:lstStyle/>
        <a:p>
          <a:endParaRPr lang="en-GB"/>
        </a:p>
      </dgm:t>
    </dgm:pt>
    <dgm:pt modelId="{2D5D8C97-AE07-488B-8255-834E6073AF64}" type="sibTrans" cxnId="{A527CCD2-BC75-4B36-9133-B506ED7A18C6}">
      <dgm:prSet/>
      <dgm:spPr/>
      <dgm:t>
        <a:bodyPr/>
        <a:lstStyle/>
        <a:p>
          <a:endParaRPr lang="en-GB"/>
        </a:p>
      </dgm:t>
    </dgm:pt>
    <dgm:pt modelId="{86283A96-FAC5-49A6-BF46-513228AD3957}">
      <dgm:prSet phldrT="[Text]" custT="1"/>
      <dgm:spPr/>
      <dgm:t>
        <a:bodyPr/>
        <a:lstStyle/>
        <a:p>
          <a:pPr marL="57150" lvl="1" indent="0" algn="l" defTabSz="222250">
            <a:lnSpc>
              <a:spcPct val="90000"/>
            </a:lnSpc>
            <a:spcBef>
              <a:spcPct val="0"/>
            </a:spcBef>
            <a:spcAft>
              <a:spcPct val="15000"/>
            </a:spcAft>
            <a:buNone/>
          </a:pPr>
          <a:r>
            <a:rPr lang="en-GB" sz="1400" dirty="0">
              <a:latin typeface="Arial" panose="020B0604020202020204" pitchFamily="34" charset="0"/>
              <a:cs typeface="Arial" panose="020B0604020202020204" pitchFamily="34" charset="0"/>
            </a:rPr>
            <a:t>Use form </a:t>
          </a:r>
          <a:r>
            <a:rPr lang="en-GB" sz="1400" b="1" dirty="0">
              <a:latin typeface="Arial" panose="020B0604020202020204" pitchFamily="34" charset="0"/>
              <a:cs typeface="Arial" panose="020B0604020202020204" pitchFamily="34" charset="0"/>
            </a:rPr>
            <a:t>SSCS1</a:t>
          </a:r>
          <a:r>
            <a:rPr lang="en-GB" sz="1400" dirty="0">
              <a:latin typeface="Arial" panose="020B0604020202020204" pitchFamily="34" charset="0"/>
              <a:cs typeface="Arial" panose="020B0604020202020204" pitchFamily="34" charset="0"/>
            </a:rPr>
            <a:t> which you can get from the internet. Send within a month.</a:t>
          </a:r>
        </a:p>
      </dgm:t>
    </dgm:pt>
    <dgm:pt modelId="{3F2DF37A-EFE0-46CC-A5AE-B4ADC697183D}" type="sibTrans" cxnId="{6BFA2CD7-D2B6-46A8-A591-2100FCA9A0F3}">
      <dgm:prSet/>
      <dgm:spPr/>
      <dgm:t>
        <a:bodyPr/>
        <a:lstStyle/>
        <a:p>
          <a:endParaRPr lang="en-GB"/>
        </a:p>
      </dgm:t>
    </dgm:pt>
    <dgm:pt modelId="{013E3F45-9370-46AC-B0FB-B627EA482023}" type="parTrans" cxnId="{6BFA2CD7-D2B6-46A8-A591-2100FCA9A0F3}">
      <dgm:prSet/>
      <dgm:spPr/>
      <dgm:t>
        <a:bodyPr/>
        <a:lstStyle/>
        <a:p>
          <a:endParaRPr lang="en-GB"/>
        </a:p>
      </dgm:t>
    </dgm:pt>
    <dgm:pt modelId="{EEA92E03-A4A1-4C3C-8952-47081D14600E}">
      <dgm:prSet phldrT="[Text]" custT="1"/>
      <dgm:spPr/>
      <dgm:t>
        <a:bodyPr/>
        <a:lstStyle/>
        <a:p>
          <a:pPr marL="57150" lvl="1" indent="0" algn="l" defTabSz="222250">
            <a:lnSpc>
              <a:spcPct val="90000"/>
            </a:lnSpc>
            <a:spcBef>
              <a:spcPct val="0"/>
            </a:spcBef>
            <a:spcAft>
              <a:spcPct val="15000"/>
            </a:spcAft>
            <a:buNone/>
          </a:pPr>
          <a:r>
            <a:rPr lang="en-GB" sz="1400" dirty="0">
              <a:latin typeface="Arial" panose="020B0604020202020204" pitchFamily="34" charset="0"/>
              <a:cs typeface="Arial" panose="020B0604020202020204" pitchFamily="34" charset="0"/>
            </a:rPr>
            <a:t>Send a copy of the notice with your appeal form</a:t>
          </a:r>
        </a:p>
      </dgm:t>
    </dgm:pt>
    <dgm:pt modelId="{A6FDFC58-B113-4A70-A80D-C69F1B28B9D6}" type="sibTrans" cxnId="{10BE8D14-B8EF-4C0B-9D99-2F5C08A62AEF}">
      <dgm:prSet/>
      <dgm:spPr/>
      <dgm:t>
        <a:bodyPr/>
        <a:lstStyle/>
        <a:p>
          <a:endParaRPr lang="en-GB"/>
        </a:p>
      </dgm:t>
    </dgm:pt>
    <dgm:pt modelId="{E4B846BE-6ACF-4C45-9BC3-9F427DE2E971}" type="parTrans" cxnId="{10BE8D14-B8EF-4C0B-9D99-2F5C08A62AEF}">
      <dgm:prSet/>
      <dgm:spPr/>
      <dgm:t>
        <a:bodyPr/>
        <a:lstStyle/>
        <a:p>
          <a:endParaRPr lang="en-GB"/>
        </a:p>
      </dgm:t>
    </dgm:pt>
    <dgm:pt modelId="{425D946C-B874-4536-8308-D7FA831C823B}">
      <dgm:prSet phldrT="[Text]" custT="1"/>
      <dgm:spPr/>
      <dgm:t>
        <a:bodyPr/>
        <a:lstStyle/>
        <a:p>
          <a:pPr marL="57150" lvl="1" indent="0" algn="l" defTabSz="222250">
            <a:lnSpc>
              <a:spcPct val="90000"/>
            </a:lnSpc>
            <a:spcBef>
              <a:spcPct val="0"/>
            </a:spcBef>
            <a:spcAft>
              <a:spcPct val="15000"/>
            </a:spcAft>
            <a:buNone/>
          </a:pPr>
          <a:r>
            <a:rPr lang="en-GB" sz="1400" dirty="0">
              <a:latin typeface="Arial" panose="020B0604020202020204" pitchFamily="34" charset="0"/>
              <a:cs typeface="Arial" panose="020B0604020202020204" pitchFamily="34" charset="0"/>
            </a:rPr>
            <a:t>Better to pick a face to face hearing</a:t>
          </a:r>
        </a:p>
      </dgm:t>
    </dgm:pt>
    <dgm:pt modelId="{897B845E-87F3-4FD1-A581-7AF7082A4636}" type="sibTrans" cxnId="{789BF430-5017-40AD-B315-FF3B2994F18C}">
      <dgm:prSet/>
      <dgm:spPr/>
      <dgm:t>
        <a:bodyPr/>
        <a:lstStyle/>
        <a:p>
          <a:endParaRPr lang="en-GB"/>
        </a:p>
      </dgm:t>
    </dgm:pt>
    <dgm:pt modelId="{9B58F693-5225-445E-B989-731CAEE81867}" type="parTrans" cxnId="{789BF430-5017-40AD-B315-FF3B2994F18C}">
      <dgm:prSet/>
      <dgm:spPr/>
      <dgm:t>
        <a:bodyPr/>
        <a:lstStyle/>
        <a:p>
          <a:endParaRPr lang="en-GB"/>
        </a:p>
      </dgm:t>
    </dgm:pt>
    <dgm:pt modelId="{5FB35E84-E04A-4E2D-8E4A-52544050F8FC}" type="pres">
      <dgm:prSet presAssocID="{23D693A1-2446-474F-A325-EC86D7123BCD}" presName="CompostProcess" presStyleCnt="0">
        <dgm:presLayoutVars>
          <dgm:dir/>
          <dgm:resizeHandles val="exact"/>
        </dgm:presLayoutVars>
      </dgm:prSet>
      <dgm:spPr/>
      <dgm:t>
        <a:bodyPr/>
        <a:lstStyle/>
        <a:p>
          <a:endParaRPr lang="en-GB"/>
        </a:p>
      </dgm:t>
    </dgm:pt>
    <dgm:pt modelId="{CC169EF3-DA6B-43DD-BA9A-AC09503C3ABF}" type="pres">
      <dgm:prSet presAssocID="{23D693A1-2446-474F-A325-EC86D7123BCD}" presName="arrow" presStyleLbl="bgShp" presStyleIdx="0" presStyleCnt="1" custLinFactNeighborX="-5425" custLinFactNeighborY="21655"/>
      <dgm:spPr/>
    </dgm:pt>
    <dgm:pt modelId="{0E19579A-7FDB-45EB-82A6-31B083DDFE81}" type="pres">
      <dgm:prSet presAssocID="{23D693A1-2446-474F-A325-EC86D7123BCD}" presName="linearProcess" presStyleCnt="0"/>
      <dgm:spPr/>
    </dgm:pt>
    <dgm:pt modelId="{7C84E22B-9FB9-403C-8345-B28B923B7A75}" type="pres">
      <dgm:prSet presAssocID="{B5EF946F-35AE-4DE3-B49F-2E10B0BE731F}" presName="textNode" presStyleLbl="node1" presStyleIdx="0" presStyleCnt="3">
        <dgm:presLayoutVars>
          <dgm:bulletEnabled val="1"/>
        </dgm:presLayoutVars>
      </dgm:prSet>
      <dgm:spPr/>
      <dgm:t>
        <a:bodyPr/>
        <a:lstStyle/>
        <a:p>
          <a:endParaRPr lang="en-GB"/>
        </a:p>
      </dgm:t>
    </dgm:pt>
    <dgm:pt modelId="{8E2F11DB-C7FF-4D96-AC3E-0A2279BDAC49}" type="pres">
      <dgm:prSet presAssocID="{435E883A-7A79-4E34-B768-DCA9587B7223}" presName="sibTrans" presStyleCnt="0"/>
      <dgm:spPr/>
    </dgm:pt>
    <dgm:pt modelId="{BE2CE10A-E97A-4F75-9F64-4D59967D9889}" type="pres">
      <dgm:prSet presAssocID="{0F4C0DD6-F25B-4AED-AF74-D814DA234CA8}" presName="textNode" presStyleLbl="node1" presStyleIdx="1" presStyleCnt="3">
        <dgm:presLayoutVars>
          <dgm:bulletEnabled val="1"/>
        </dgm:presLayoutVars>
      </dgm:prSet>
      <dgm:spPr/>
      <dgm:t>
        <a:bodyPr/>
        <a:lstStyle/>
        <a:p>
          <a:endParaRPr lang="en-GB"/>
        </a:p>
      </dgm:t>
    </dgm:pt>
    <dgm:pt modelId="{591EA47C-DE59-4401-8BEA-6421F0BADAB9}" type="pres">
      <dgm:prSet presAssocID="{336FDD3E-24FD-4001-B71A-D4983045C7F6}" presName="sibTrans" presStyleCnt="0"/>
      <dgm:spPr/>
    </dgm:pt>
    <dgm:pt modelId="{F4C8692B-72FC-4AE2-9646-5B367FD23C51}" type="pres">
      <dgm:prSet presAssocID="{13797964-51A3-41C4-924E-5630CC3EAA37}" presName="textNode" presStyleLbl="node1" presStyleIdx="2" presStyleCnt="3">
        <dgm:presLayoutVars>
          <dgm:bulletEnabled val="1"/>
        </dgm:presLayoutVars>
      </dgm:prSet>
      <dgm:spPr/>
      <dgm:t>
        <a:bodyPr/>
        <a:lstStyle/>
        <a:p>
          <a:endParaRPr lang="en-GB"/>
        </a:p>
      </dgm:t>
    </dgm:pt>
  </dgm:ptLst>
  <dgm:cxnLst>
    <dgm:cxn modelId="{26D71329-BC4D-4D86-A4B0-270E9AE06443}" type="presOf" srcId="{A0E5A108-31FD-4CAB-81FE-45448C9C025C}" destId="{F4C8692B-72FC-4AE2-9646-5B367FD23C51}" srcOrd="0" destOrd="4" presId="urn:microsoft.com/office/officeart/2005/8/layout/hProcess9"/>
    <dgm:cxn modelId="{5BA1C661-8C16-47FA-BCA9-2BC8739B5797}" type="presOf" srcId="{FD4610E5-167A-47E0-AD64-51B5E6A0D5E2}" destId="{7C84E22B-9FB9-403C-8345-B28B923B7A75}" srcOrd="0" destOrd="1" presId="urn:microsoft.com/office/officeart/2005/8/layout/hProcess9"/>
    <dgm:cxn modelId="{45CF8CB6-7C94-45D0-BA3B-9B09E2704A02}" type="presOf" srcId="{EEA92E03-A4A1-4C3C-8952-47081D14600E}" destId="{F4C8692B-72FC-4AE2-9646-5B367FD23C51}" srcOrd="0" destOrd="2" presId="urn:microsoft.com/office/officeart/2005/8/layout/hProcess9"/>
    <dgm:cxn modelId="{8A67CB48-7240-44EB-B7A0-72FDF4F9ADE4}" srcId="{23D693A1-2446-474F-A325-EC86D7123BCD}" destId="{13797964-51A3-41C4-924E-5630CC3EAA37}" srcOrd="2" destOrd="0" parTransId="{B1F914D0-F153-4984-8D50-75DA9277A315}" sibTransId="{6CEB7EA6-264A-4239-87A5-EA9F5283196D}"/>
    <dgm:cxn modelId="{3E1DBC77-15E1-4C36-B4FA-7596419C4C43}" type="presOf" srcId="{8E4C812E-C85C-46F7-A6CA-C109CAF23D85}" destId="{F4C8692B-72FC-4AE2-9646-5B367FD23C51}" srcOrd="0" destOrd="5" presId="urn:microsoft.com/office/officeart/2005/8/layout/hProcess9"/>
    <dgm:cxn modelId="{635DEDAD-2CD3-4385-80A4-4813EBFE1B27}" type="presOf" srcId="{86283A96-FAC5-49A6-BF46-513228AD3957}" destId="{F4C8692B-72FC-4AE2-9646-5B367FD23C51}" srcOrd="0" destOrd="1" presId="urn:microsoft.com/office/officeart/2005/8/layout/hProcess9"/>
    <dgm:cxn modelId="{6BFA2CD7-D2B6-46A8-A591-2100FCA9A0F3}" srcId="{13797964-51A3-41C4-924E-5630CC3EAA37}" destId="{86283A96-FAC5-49A6-BF46-513228AD3957}" srcOrd="0" destOrd="0" parTransId="{013E3F45-9370-46AC-B0FB-B627EA482023}" sibTransId="{3F2DF37A-EFE0-46CC-A5AE-B4ADC697183D}"/>
    <dgm:cxn modelId="{A527CCD2-BC75-4B36-9133-B506ED7A18C6}" srcId="{B5EF946F-35AE-4DE3-B49F-2E10B0BE731F}" destId="{9EC763D2-035E-4440-A83C-473314CB4808}" srcOrd="1" destOrd="0" parTransId="{05771723-8625-4B93-82DD-9FD1E54D577C}" sibTransId="{2D5D8C97-AE07-488B-8255-834E6073AF64}"/>
    <dgm:cxn modelId="{84E93015-7C0B-4864-91A7-20DCE109D2FE}" type="presOf" srcId="{13797964-51A3-41C4-924E-5630CC3EAA37}" destId="{F4C8692B-72FC-4AE2-9646-5B367FD23C51}" srcOrd="0" destOrd="0" presId="urn:microsoft.com/office/officeart/2005/8/layout/hProcess9"/>
    <dgm:cxn modelId="{6FB168EA-5B43-41D1-AACD-907DC9B25DC8}" type="presOf" srcId="{425D946C-B874-4536-8308-D7FA831C823B}" destId="{F4C8692B-72FC-4AE2-9646-5B367FD23C51}" srcOrd="0" destOrd="3" presId="urn:microsoft.com/office/officeart/2005/8/layout/hProcess9"/>
    <dgm:cxn modelId="{D0D290E6-36BA-469E-A1E6-9535597F8F23}" srcId="{13797964-51A3-41C4-924E-5630CC3EAA37}" destId="{8E4C812E-C85C-46F7-A6CA-C109CAF23D85}" srcOrd="4" destOrd="0" parTransId="{37B701D3-546B-435B-B1F0-E032E9E7277F}" sibTransId="{1B04CE53-D6E0-4BE3-84CE-C24ACC6759A2}"/>
    <dgm:cxn modelId="{BA737F39-B257-4B33-8ECF-7E0EFAC65546}" srcId="{23D693A1-2446-474F-A325-EC86D7123BCD}" destId="{0F4C0DD6-F25B-4AED-AF74-D814DA234CA8}" srcOrd="1" destOrd="0" parTransId="{6DFB3974-39C0-43BC-A5A6-7408A7901111}" sibTransId="{336FDD3E-24FD-4001-B71A-D4983045C7F6}"/>
    <dgm:cxn modelId="{47287D7A-5DC5-4E73-A31E-C3AA13E05491}" type="presOf" srcId="{9EC763D2-035E-4440-A83C-473314CB4808}" destId="{7C84E22B-9FB9-403C-8345-B28B923B7A75}" srcOrd="0" destOrd="2" presId="urn:microsoft.com/office/officeart/2005/8/layout/hProcess9"/>
    <dgm:cxn modelId="{7213697C-AA78-4011-9C66-D2C7C649A7AF}" type="presOf" srcId="{B5EF946F-35AE-4DE3-B49F-2E10B0BE731F}" destId="{7C84E22B-9FB9-403C-8345-B28B923B7A75}" srcOrd="0" destOrd="0" presId="urn:microsoft.com/office/officeart/2005/8/layout/hProcess9"/>
    <dgm:cxn modelId="{10BE8D14-B8EF-4C0B-9D99-2F5C08A62AEF}" srcId="{13797964-51A3-41C4-924E-5630CC3EAA37}" destId="{EEA92E03-A4A1-4C3C-8952-47081D14600E}" srcOrd="1" destOrd="0" parTransId="{E4B846BE-6ACF-4C45-9BC3-9F427DE2E971}" sibTransId="{A6FDFC58-B113-4A70-A80D-C69F1B28B9D6}"/>
    <dgm:cxn modelId="{A678FCDA-33ED-4ACD-ADCB-F9EE889FA5DB}" type="presOf" srcId="{0F4C0DD6-F25B-4AED-AF74-D814DA234CA8}" destId="{BE2CE10A-E97A-4F75-9F64-4D59967D9889}" srcOrd="0" destOrd="0" presId="urn:microsoft.com/office/officeart/2005/8/layout/hProcess9"/>
    <dgm:cxn modelId="{2347B327-3F2F-4496-8096-5FEEF8E8985F}" srcId="{23D693A1-2446-474F-A325-EC86D7123BCD}" destId="{B5EF946F-35AE-4DE3-B49F-2E10B0BE731F}" srcOrd="0" destOrd="0" parTransId="{B2B733AE-3015-4241-9237-BFB7922F9C44}" sibTransId="{435E883A-7A79-4E34-B768-DCA9587B7223}"/>
    <dgm:cxn modelId="{6401A4AC-F0D6-4662-BADC-7F993B88E24F}" type="presOf" srcId="{23D693A1-2446-474F-A325-EC86D7123BCD}" destId="{5FB35E84-E04A-4E2D-8E4A-52544050F8FC}" srcOrd="0" destOrd="0" presId="urn:microsoft.com/office/officeart/2005/8/layout/hProcess9"/>
    <dgm:cxn modelId="{789BF430-5017-40AD-B315-FF3B2994F18C}" srcId="{13797964-51A3-41C4-924E-5630CC3EAA37}" destId="{425D946C-B874-4536-8308-D7FA831C823B}" srcOrd="2" destOrd="0" parTransId="{9B58F693-5225-445E-B989-731CAEE81867}" sibTransId="{897B845E-87F3-4FD1-A581-7AF7082A4636}"/>
    <dgm:cxn modelId="{976128FB-2DE0-4E3A-8E18-FE5127E81F53}" srcId="{B5EF946F-35AE-4DE3-B49F-2E10B0BE731F}" destId="{FD4610E5-167A-47E0-AD64-51B5E6A0D5E2}" srcOrd="0" destOrd="0" parTransId="{C2574291-DCF9-477B-999A-A2A50041E68C}" sibTransId="{4A17F937-EDBF-4DF1-BCE5-7E2A7B40DD1D}"/>
    <dgm:cxn modelId="{0C069F02-B776-4B86-A5B6-63E78544BA38}" srcId="{13797964-51A3-41C4-924E-5630CC3EAA37}" destId="{A0E5A108-31FD-4CAB-81FE-45448C9C025C}" srcOrd="3" destOrd="0" parTransId="{AB8FB80B-2CF2-4255-813E-BF63BFBDA12E}" sibTransId="{40ACA9A4-A0D2-42BE-A14D-29209E9A064F}"/>
    <dgm:cxn modelId="{24AF9271-3E97-4B77-9582-657A11323D1E}" type="presParOf" srcId="{5FB35E84-E04A-4E2D-8E4A-52544050F8FC}" destId="{CC169EF3-DA6B-43DD-BA9A-AC09503C3ABF}" srcOrd="0" destOrd="0" presId="urn:microsoft.com/office/officeart/2005/8/layout/hProcess9"/>
    <dgm:cxn modelId="{036F3BBB-753E-4585-A2D1-8491B1CF904B}" type="presParOf" srcId="{5FB35E84-E04A-4E2D-8E4A-52544050F8FC}" destId="{0E19579A-7FDB-45EB-82A6-31B083DDFE81}" srcOrd="1" destOrd="0" presId="urn:microsoft.com/office/officeart/2005/8/layout/hProcess9"/>
    <dgm:cxn modelId="{91AA40E2-66F9-4F4E-AAF1-BAAAD0EF6BBC}" type="presParOf" srcId="{0E19579A-7FDB-45EB-82A6-31B083DDFE81}" destId="{7C84E22B-9FB9-403C-8345-B28B923B7A75}" srcOrd="0" destOrd="0" presId="urn:microsoft.com/office/officeart/2005/8/layout/hProcess9"/>
    <dgm:cxn modelId="{A2867146-9288-483A-837A-17DAC144DFF3}" type="presParOf" srcId="{0E19579A-7FDB-45EB-82A6-31B083DDFE81}" destId="{8E2F11DB-C7FF-4D96-AC3E-0A2279BDAC49}" srcOrd="1" destOrd="0" presId="urn:microsoft.com/office/officeart/2005/8/layout/hProcess9"/>
    <dgm:cxn modelId="{9CB7ABF5-1274-468E-A7A2-3808F75CE4C1}" type="presParOf" srcId="{0E19579A-7FDB-45EB-82A6-31B083DDFE81}" destId="{BE2CE10A-E97A-4F75-9F64-4D59967D9889}" srcOrd="2" destOrd="0" presId="urn:microsoft.com/office/officeart/2005/8/layout/hProcess9"/>
    <dgm:cxn modelId="{C418D9F5-CEF2-45C4-92F8-AC52D0A5CFFF}" type="presParOf" srcId="{0E19579A-7FDB-45EB-82A6-31B083DDFE81}" destId="{591EA47C-DE59-4401-8BEA-6421F0BADAB9}" srcOrd="3" destOrd="0" presId="urn:microsoft.com/office/officeart/2005/8/layout/hProcess9"/>
    <dgm:cxn modelId="{1167023C-DE78-4DB0-AD8B-C5D5B5E69D55}" type="presParOf" srcId="{0E19579A-7FDB-45EB-82A6-31B083DDFE81}" destId="{F4C8692B-72FC-4AE2-9646-5B367FD23C51}"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82A30-37A8-4C1C-BF61-CB27D42B7D0A}">
      <dsp:nvSpPr>
        <dsp:cNvPr id="0" name=""/>
        <dsp:cNvSpPr/>
      </dsp:nvSpPr>
      <dsp:spPr>
        <a:xfrm>
          <a:off x="0" y="17823"/>
          <a:ext cx="12192000" cy="1977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34F55E-673C-4120-98B7-418457FFAC61}">
      <dsp:nvSpPr>
        <dsp:cNvPr id="0" name=""/>
        <dsp:cNvSpPr/>
      </dsp:nvSpPr>
      <dsp:spPr>
        <a:xfrm>
          <a:off x="7818502" y="570133"/>
          <a:ext cx="1845468"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4. Deduct any income</a:t>
          </a:r>
        </a:p>
      </dsp:txBody>
      <dsp:txXfrm>
        <a:off x="7818502" y="570133"/>
        <a:ext cx="1845468" cy="988500"/>
      </dsp:txXfrm>
    </dsp:sp>
    <dsp:sp modelId="{9DDA9ADE-6385-4A03-B963-C94FE4E616CB}">
      <dsp:nvSpPr>
        <dsp:cNvPr id="0" name=""/>
        <dsp:cNvSpPr/>
      </dsp:nvSpPr>
      <dsp:spPr>
        <a:xfrm>
          <a:off x="5698612" y="498768"/>
          <a:ext cx="1845468"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3 Check ignored earnings</a:t>
          </a:r>
        </a:p>
      </dsp:txBody>
      <dsp:txXfrm>
        <a:off x="5698612" y="498768"/>
        <a:ext cx="1845468" cy="988500"/>
      </dsp:txXfrm>
    </dsp:sp>
    <dsp:sp modelId="{BBB6F975-F561-4751-889F-56B14CE22D5B}">
      <dsp:nvSpPr>
        <dsp:cNvPr id="0" name=""/>
        <dsp:cNvSpPr/>
      </dsp:nvSpPr>
      <dsp:spPr>
        <a:xfrm>
          <a:off x="9746113" y="445320"/>
          <a:ext cx="1797966"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5. Benefit Cap</a:t>
          </a:r>
        </a:p>
      </dsp:txBody>
      <dsp:txXfrm>
        <a:off x="9746113" y="445320"/>
        <a:ext cx="1797966" cy="988500"/>
      </dsp:txXfrm>
    </dsp:sp>
    <dsp:sp modelId="{6F58A83B-B9DC-419F-99A7-27C8FDA99BDE}">
      <dsp:nvSpPr>
        <dsp:cNvPr id="0" name=""/>
        <dsp:cNvSpPr/>
      </dsp:nvSpPr>
      <dsp:spPr>
        <a:xfrm>
          <a:off x="3199682" y="512073"/>
          <a:ext cx="1845468"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2. Maximum amount</a:t>
          </a:r>
          <a:endParaRPr lang="en-GB" sz="2000" kern="1200" dirty="0"/>
        </a:p>
      </dsp:txBody>
      <dsp:txXfrm>
        <a:off x="3199682" y="512073"/>
        <a:ext cx="1845468" cy="988500"/>
      </dsp:txXfrm>
    </dsp:sp>
    <dsp:sp modelId="{7D2D9344-EA87-4103-A698-3FBE35A4BE0C}">
      <dsp:nvSpPr>
        <dsp:cNvPr id="0" name=""/>
        <dsp:cNvSpPr/>
      </dsp:nvSpPr>
      <dsp:spPr>
        <a:xfrm>
          <a:off x="985119" y="512073"/>
          <a:ext cx="1845468"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1. Savings	</a:t>
          </a:r>
          <a:endParaRPr lang="en-GB" sz="2000" kern="1200" dirty="0"/>
        </a:p>
      </dsp:txBody>
      <dsp:txXfrm>
        <a:off x="985119" y="512073"/>
        <a:ext cx="1845468" cy="988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82A30-37A8-4C1C-BF61-CB27D42B7D0A}">
      <dsp:nvSpPr>
        <dsp:cNvPr id="0" name=""/>
        <dsp:cNvSpPr/>
      </dsp:nvSpPr>
      <dsp:spPr>
        <a:xfrm>
          <a:off x="0" y="17823"/>
          <a:ext cx="12192000" cy="1977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34F55E-673C-4120-98B7-418457FFAC61}">
      <dsp:nvSpPr>
        <dsp:cNvPr id="0" name=""/>
        <dsp:cNvSpPr/>
      </dsp:nvSpPr>
      <dsp:spPr>
        <a:xfrm>
          <a:off x="7818502" y="570133"/>
          <a:ext cx="1845468"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4. Deduct any income</a:t>
          </a:r>
        </a:p>
      </dsp:txBody>
      <dsp:txXfrm>
        <a:off x="7818502" y="570133"/>
        <a:ext cx="1845468" cy="988500"/>
      </dsp:txXfrm>
    </dsp:sp>
    <dsp:sp modelId="{9DDA9ADE-6385-4A03-B963-C94FE4E616CB}">
      <dsp:nvSpPr>
        <dsp:cNvPr id="0" name=""/>
        <dsp:cNvSpPr/>
      </dsp:nvSpPr>
      <dsp:spPr>
        <a:xfrm>
          <a:off x="5698612" y="498768"/>
          <a:ext cx="1845468"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3 Check ignored earnings</a:t>
          </a:r>
        </a:p>
      </dsp:txBody>
      <dsp:txXfrm>
        <a:off x="5698612" y="498768"/>
        <a:ext cx="1845468" cy="988500"/>
      </dsp:txXfrm>
    </dsp:sp>
    <dsp:sp modelId="{BBB6F975-F561-4751-889F-56B14CE22D5B}">
      <dsp:nvSpPr>
        <dsp:cNvPr id="0" name=""/>
        <dsp:cNvSpPr/>
      </dsp:nvSpPr>
      <dsp:spPr>
        <a:xfrm>
          <a:off x="9746113" y="445320"/>
          <a:ext cx="1797966"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5. Benefit Cap</a:t>
          </a:r>
        </a:p>
      </dsp:txBody>
      <dsp:txXfrm>
        <a:off x="9746113" y="445320"/>
        <a:ext cx="1797966" cy="988500"/>
      </dsp:txXfrm>
    </dsp:sp>
    <dsp:sp modelId="{6F58A83B-B9DC-419F-99A7-27C8FDA99BDE}">
      <dsp:nvSpPr>
        <dsp:cNvPr id="0" name=""/>
        <dsp:cNvSpPr/>
      </dsp:nvSpPr>
      <dsp:spPr>
        <a:xfrm>
          <a:off x="3199682" y="512073"/>
          <a:ext cx="1845468"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2. Maximum amount</a:t>
          </a:r>
          <a:endParaRPr lang="en-GB" sz="2000" kern="1200" dirty="0"/>
        </a:p>
      </dsp:txBody>
      <dsp:txXfrm>
        <a:off x="3199682" y="512073"/>
        <a:ext cx="1845468" cy="988500"/>
      </dsp:txXfrm>
    </dsp:sp>
    <dsp:sp modelId="{7D2D9344-EA87-4103-A698-3FBE35A4BE0C}">
      <dsp:nvSpPr>
        <dsp:cNvPr id="0" name=""/>
        <dsp:cNvSpPr/>
      </dsp:nvSpPr>
      <dsp:spPr>
        <a:xfrm>
          <a:off x="985119" y="512073"/>
          <a:ext cx="1845468"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1. Savings	</a:t>
          </a:r>
          <a:endParaRPr lang="en-GB" sz="2000" kern="1200" dirty="0"/>
        </a:p>
      </dsp:txBody>
      <dsp:txXfrm>
        <a:off x="985119" y="512073"/>
        <a:ext cx="1845468" cy="988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82A30-37A8-4C1C-BF61-CB27D42B7D0A}">
      <dsp:nvSpPr>
        <dsp:cNvPr id="0" name=""/>
        <dsp:cNvSpPr/>
      </dsp:nvSpPr>
      <dsp:spPr>
        <a:xfrm>
          <a:off x="0" y="17823"/>
          <a:ext cx="12192000" cy="1977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34F55E-673C-4120-98B7-418457FFAC61}">
      <dsp:nvSpPr>
        <dsp:cNvPr id="0" name=""/>
        <dsp:cNvSpPr/>
      </dsp:nvSpPr>
      <dsp:spPr>
        <a:xfrm>
          <a:off x="7818502" y="570133"/>
          <a:ext cx="1845468"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4. Deduct any income</a:t>
          </a:r>
        </a:p>
      </dsp:txBody>
      <dsp:txXfrm>
        <a:off x="7818502" y="570133"/>
        <a:ext cx="1845468" cy="988500"/>
      </dsp:txXfrm>
    </dsp:sp>
    <dsp:sp modelId="{9DDA9ADE-6385-4A03-B963-C94FE4E616CB}">
      <dsp:nvSpPr>
        <dsp:cNvPr id="0" name=""/>
        <dsp:cNvSpPr/>
      </dsp:nvSpPr>
      <dsp:spPr>
        <a:xfrm>
          <a:off x="5698612" y="498768"/>
          <a:ext cx="1845468"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3 Check ignored earnings</a:t>
          </a:r>
        </a:p>
      </dsp:txBody>
      <dsp:txXfrm>
        <a:off x="5698612" y="498768"/>
        <a:ext cx="1845468" cy="988500"/>
      </dsp:txXfrm>
    </dsp:sp>
    <dsp:sp modelId="{BBB6F975-F561-4751-889F-56B14CE22D5B}">
      <dsp:nvSpPr>
        <dsp:cNvPr id="0" name=""/>
        <dsp:cNvSpPr/>
      </dsp:nvSpPr>
      <dsp:spPr>
        <a:xfrm>
          <a:off x="9746113" y="445320"/>
          <a:ext cx="1797966"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5. Benefit Cap</a:t>
          </a:r>
        </a:p>
      </dsp:txBody>
      <dsp:txXfrm>
        <a:off x="9746113" y="445320"/>
        <a:ext cx="1797966" cy="988500"/>
      </dsp:txXfrm>
    </dsp:sp>
    <dsp:sp modelId="{6F58A83B-B9DC-419F-99A7-27C8FDA99BDE}">
      <dsp:nvSpPr>
        <dsp:cNvPr id="0" name=""/>
        <dsp:cNvSpPr/>
      </dsp:nvSpPr>
      <dsp:spPr>
        <a:xfrm>
          <a:off x="3199682" y="512073"/>
          <a:ext cx="1845468"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2. Maximum amount</a:t>
          </a:r>
          <a:endParaRPr lang="en-GB" sz="2000" kern="1200" dirty="0"/>
        </a:p>
      </dsp:txBody>
      <dsp:txXfrm>
        <a:off x="3199682" y="512073"/>
        <a:ext cx="1845468" cy="988500"/>
      </dsp:txXfrm>
    </dsp:sp>
    <dsp:sp modelId="{7D2D9344-EA87-4103-A698-3FBE35A4BE0C}">
      <dsp:nvSpPr>
        <dsp:cNvPr id="0" name=""/>
        <dsp:cNvSpPr/>
      </dsp:nvSpPr>
      <dsp:spPr>
        <a:xfrm>
          <a:off x="985119" y="512073"/>
          <a:ext cx="1845468"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1. Savings	</a:t>
          </a:r>
          <a:endParaRPr lang="en-GB" sz="2000" kern="1200" dirty="0"/>
        </a:p>
      </dsp:txBody>
      <dsp:txXfrm>
        <a:off x="985119" y="512073"/>
        <a:ext cx="1845468" cy="988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82A30-37A8-4C1C-BF61-CB27D42B7D0A}">
      <dsp:nvSpPr>
        <dsp:cNvPr id="0" name=""/>
        <dsp:cNvSpPr/>
      </dsp:nvSpPr>
      <dsp:spPr>
        <a:xfrm>
          <a:off x="0" y="17823"/>
          <a:ext cx="12192000" cy="1977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34F55E-673C-4120-98B7-418457FFAC61}">
      <dsp:nvSpPr>
        <dsp:cNvPr id="0" name=""/>
        <dsp:cNvSpPr/>
      </dsp:nvSpPr>
      <dsp:spPr>
        <a:xfrm>
          <a:off x="7818502" y="570133"/>
          <a:ext cx="1845468"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4. Deduct any income</a:t>
          </a:r>
        </a:p>
      </dsp:txBody>
      <dsp:txXfrm>
        <a:off x="7818502" y="570133"/>
        <a:ext cx="1845468" cy="988500"/>
      </dsp:txXfrm>
    </dsp:sp>
    <dsp:sp modelId="{9DDA9ADE-6385-4A03-B963-C94FE4E616CB}">
      <dsp:nvSpPr>
        <dsp:cNvPr id="0" name=""/>
        <dsp:cNvSpPr/>
      </dsp:nvSpPr>
      <dsp:spPr>
        <a:xfrm>
          <a:off x="5698612" y="498768"/>
          <a:ext cx="1845468"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3 Check ignored earnings</a:t>
          </a:r>
        </a:p>
      </dsp:txBody>
      <dsp:txXfrm>
        <a:off x="5698612" y="498768"/>
        <a:ext cx="1845468" cy="988500"/>
      </dsp:txXfrm>
    </dsp:sp>
    <dsp:sp modelId="{BBB6F975-F561-4751-889F-56B14CE22D5B}">
      <dsp:nvSpPr>
        <dsp:cNvPr id="0" name=""/>
        <dsp:cNvSpPr/>
      </dsp:nvSpPr>
      <dsp:spPr>
        <a:xfrm>
          <a:off x="9746113" y="445320"/>
          <a:ext cx="1797966"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5. Benefit Cap</a:t>
          </a:r>
        </a:p>
      </dsp:txBody>
      <dsp:txXfrm>
        <a:off x="9746113" y="445320"/>
        <a:ext cx="1797966" cy="988500"/>
      </dsp:txXfrm>
    </dsp:sp>
    <dsp:sp modelId="{6F58A83B-B9DC-419F-99A7-27C8FDA99BDE}">
      <dsp:nvSpPr>
        <dsp:cNvPr id="0" name=""/>
        <dsp:cNvSpPr/>
      </dsp:nvSpPr>
      <dsp:spPr>
        <a:xfrm>
          <a:off x="3199682" y="512073"/>
          <a:ext cx="1845468"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2. Maximum amount</a:t>
          </a:r>
          <a:endParaRPr lang="en-GB" sz="2000" kern="1200" dirty="0"/>
        </a:p>
      </dsp:txBody>
      <dsp:txXfrm>
        <a:off x="3199682" y="512073"/>
        <a:ext cx="1845468" cy="988500"/>
      </dsp:txXfrm>
    </dsp:sp>
    <dsp:sp modelId="{7D2D9344-EA87-4103-A698-3FBE35A4BE0C}">
      <dsp:nvSpPr>
        <dsp:cNvPr id="0" name=""/>
        <dsp:cNvSpPr/>
      </dsp:nvSpPr>
      <dsp:spPr>
        <a:xfrm>
          <a:off x="985119" y="512073"/>
          <a:ext cx="1845468" cy="9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1. Savings	</a:t>
          </a:r>
          <a:endParaRPr lang="en-GB" sz="2000" kern="1200" dirty="0"/>
        </a:p>
      </dsp:txBody>
      <dsp:txXfrm>
        <a:off x="985119" y="512073"/>
        <a:ext cx="1845468" cy="988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69EF3-DA6B-43DD-BA9A-AC09503C3ABF}">
      <dsp:nvSpPr>
        <dsp:cNvPr id="0" name=""/>
        <dsp:cNvSpPr/>
      </dsp:nvSpPr>
      <dsp:spPr>
        <a:xfrm>
          <a:off x="333903" y="0"/>
          <a:ext cx="9824946" cy="38333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84E22B-9FB9-403C-8345-B28B923B7A75}">
      <dsp:nvSpPr>
        <dsp:cNvPr id="0" name=""/>
        <dsp:cNvSpPr/>
      </dsp:nvSpPr>
      <dsp:spPr>
        <a:xfrm>
          <a:off x="3792" y="1150005"/>
          <a:ext cx="3528688" cy="1533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GB" sz="1400" b="1" kern="1200" dirty="0">
              <a:latin typeface="Arial" panose="020B0604020202020204" pitchFamily="34" charset="0"/>
              <a:cs typeface="Arial" panose="020B0604020202020204" pitchFamily="34" charset="0"/>
            </a:rPr>
            <a:t>Step 1 – Get Decision</a:t>
          </a:r>
        </a:p>
        <a:p>
          <a:pPr lvl="0" algn="ctr" defTabSz="622300">
            <a:lnSpc>
              <a:spcPct val="90000"/>
            </a:lnSpc>
            <a:spcBef>
              <a:spcPct val="0"/>
            </a:spcBef>
            <a:spcAft>
              <a:spcPct val="35000"/>
            </a:spcAft>
          </a:pPr>
          <a:endParaRPr lang="en-GB"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Will give you a detailed breakdown of the reasons</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Get help if you cannot understand it</a:t>
          </a:r>
        </a:p>
      </dsp:txBody>
      <dsp:txXfrm>
        <a:off x="78643" y="1224856"/>
        <a:ext cx="3378986" cy="1383638"/>
      </dsp:txXfrm>
    </dsp:sp>
    <dsp:sp modelId="{BE2CE10A-E97A-4F75-9F64-4D59967D9889}">
      <dsp:nvSpPr>
        <dsp:cNvPr id="0" name=""/>
        <dsp:cNvSpPr/>
      </dsp:nvSpPr>
      <dsp:spPr>
        <a:xfrm>
          <a:off x="4015035" y="1150005"/>
          <a:ext cx="3528688" cy="1533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latin typeface="Arial" panose="020B0604020202020204" pitchFamily="34" charset="0"/>
              <a:cs typeface="Arial" panose="020B0604020202020204" pitchFamily="34" charset="0"/>
            </a:rPr>
            <a:t>Step 2 - Challenge on journal</a:t>
          </a:r>
        </a:p>
        <a:p>
          <a:pPr lvl="0" algn="ctr" defTabSz="622300">
            <a:lnSpc>
              <a:spcPct val="90000"/>
            </a:lnSpc>
            <a:spcBef>
              <a:spcPct val="0"/>
            </a:spcBef>
            <a:spcAft>
              <a:spcPct val="35000"/>
            </a:spcAft>
          </a:pPr>
          <a:endParaRPr lang="en-GB" sz="800" b="1" kern="1200" dirty="0"/>
        </a:p>
        <a:p>
          <a:pPr lvl="0" algn="ctr"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Should be done within one month;</a:t>
          </a:r>
        </a:p>
        <a:p>
          <a:pPr lvl="0" algn="ctr"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Response they will send is called a ‘</a:t>
          </a:r>
          <a:r>
            <a:rPr lang="en-GB" sz="1400" b="1" kern="1200" dirty="0">
              <a:latin typeface="Arial" panose="020B0604020202020204" pitchFamily="34" charset="0"/>
              <a:cs typeface="Arial" panose="020B0604020202020204" pitchFamily="34" charset="0"/>
            </a:rPr>
            <a:t>Mandatory Reconsideration Notice</a:t>
          </a:r>
        </a:p>
      </dsp:txBody>
      <dsp:txXfrm>
        <a:off x="4089886" y="1224856"/>
        <a:ext cx="3378986" cy="1383638"/>
      </dsp:txXfrm>
    </dsp:sp>
    <dsp:sp modelId="{F4C8692B-72FC-4AE2-9646-5B367FD23C51}">
      <dsp:nvSpPr>
        <dsp:cNvPr id="0" name=""/>
        <dsp:cNvSpPr/>
      </dsp:nvSpPr>
      <dsp:spPr>
        <a:xfrm>
          <a:off x="8026279" y="1150005"/>
          <a:ext cx="3528688" cy="1533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311150">
            <a:lnSpc>
              <a:spcPct val="90000"/>
            </a:lnSpc>
            <a:spcBef>
              <a:spcPct val="0"/>
            </a:spcBef>
            <a:spcAft>
              <a:spcPct val="35000"/>
            </a:spcAft>
          </a:pPr>
          <a:r>
            <a:rPr lang="en-GB" sz="1400" b="1" kern="1200" dirty="0">
              <a:latin typeface="Arial" panose="020B0604020202020204" pitchFamily="34" charset="0"/>
              <a:cs typeface="Arial" panose="020B0604020202020204" pitchFamily="34" charset="0"/>
            </a:rPr>
            <a:t>Step 3 - Challenge to tribunal</a:t>
          </a:r>
        </a:p>
        <a:p>
          <a:pPr marL="57150" lvl="1" indent="0" algn="l" defTabSz="22225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Use form </a:t>
          </a:r>
          <a:r>
            <a:rPr lang="en-GB" sz="1400" b="1" kern="1200" dirty="0">
              <a:latin typeface="Arial" panose="020B0604020202020204" pitchFamily="34" charset="0"/>
              <a:cs typeface="Arial" panose="020B0604020202020204" pitchFamily="34" charset="0"/>
            </a:rPr>
            <a:t>SSCS1</a:t>
          </a:r>
          <a:r>
            <a:rPr lang="en-GB" sz="1400" kern="1200" dirty="0">
              <a:latin typeface="Arial" panose="020B0604020202020204" pitchFamily="34" charset="0"/>
              <a:cs typeface="Arial" panose="020B0604020202020204" pitchFamily="34" charset="0"/>
            </a:rPr>
            <a:t> which you can get from the internet. Send within a month.</a:t>
          </a:r>
        </a:p>
        <a:p>
          <a:pPr marL="57150" lvl="1" indent="0" algn="l" defTabSz="22225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Send a copy of the notice with your appeal form</a:t>
          </a:r>
        </a:p>
        <a:p>
          <a:pPr marL="57150" lvl="1" indent="0" algn="l" defTabSz="22225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Better to pick a face to face hearing</a:t>
          </a:r>
        </a:p>
        <a:p>
          <a:pPr marL="57150" lvl="1" indent="0" algn="l" defTabSz="222250">
            <a:lnSpc>
              <a:spcPct val="90000"/>
            </a:lnSpc>
            <a:spcBef>
              <a:spcPct val="0"/>
            </a:spcBef>
            <a:spcAft>
              <a:spcPct val="15000"/>
            </a:spcAft>
            <a:buChar char="••"/>
          </a:pPr>
          <a:endParaRPr lang="en-GB" sz="600" kern="1200" dirty="0"/>
        </a:p>
        <a:p>
          <a:pPr marL="57150" lvl="1" indent="0" algn="l" defTabSz="222250">
            <a:lnSpc>
              <a:spcPct val="90000"/>
            </a:lnSpc>
            <a:spcBef>
              <a:spcPct val="0"/>
            </a:spcBef>
            <a:spcAft>
              <a:spcPct val="15000"/>
            </a:spcAft>
            <a:buChar char="••"/>
          </a:pPr>
          <a:endParaRPr lang="en-GB" sz="600" kern="1200" dirty="0"/>
        </a:p>
      </dsp:txBody>
      <dsp:txXfrm>
        <a:off x="8101130" y="1224856"/>
        <a:ext cx="3378986" cy="13836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EA8F9-C920-4F62-8EE1-A48738B3D4DE}" type="datetimeFigureOut">
              <a:rPr lang="en-GB" smtClean="0"/>
              <a:t>24/04/2018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DFDE7-4999-4FDA-BB63-EF6E297FFBD9}" type="slidenum">
              <a:rPr lang="en-GB" smtClean="0"/>
              <a:t>‹#›</a:t>
            </a:fld>
            <a:endParaRPr lang="en-GB"/>
          </a:p>
        </p:txBody>
      </p:sp>
    </p:spTree>
    <p:extLst>
      <p:ext uri="{BB962C8B-B14F-4D97-AF65-F5344CB8AC3E}">
        <p14:creationId xmlns:p14="http://schemas.microsoft.com/office/powerpoint/2010/main" val="174121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79769" y="4715908"/>
            <a:ext cx="5438139" cy="4467701"/>
          </a:xfrm>
          <a:prstGeom prst="rect">
            <a:avLst/>
          </a:prstGeom>
          <a:noFill/>
          <a:ln>
            <a:noFill/>
          </a:ln>
        </p:spPr>
        <p:txBody>
          <a:bodyPr wrap="square" lIns="91425" tIns="91425" rIns="91425" bIns="91425" anchor="t" anchorCtr="0">
            <a:noAutofit/>
          </a:bodyPr>
          <a:lstStyle/>
          <a:p>
            <a:pPr marL="0" marR="0" lvl="0" indent="0" algn="l" rtl="0">
              <a:spcBef>
                <a:spcPts val="0"/>
              </a:spcBef>
              <a:buFont typeface="Arial"/>
              <a:buNone/>
            </a:pPr>
            <a:endParaRPr sz="1800" b="0" i="0" u="none" strike="noStrike" cap="none" dirty="0"/>
          </a:p>
        </p:txBody>
      </p:sp>
      <p:sp>
        <p:nvSpPr>
          <p:cNvPr id="89" name="Shape 8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Tree>
    <p:extLst>
      <p:ext uri="{BB962C8B-B14F-4D97-AF65-F5344CB8AC3E}">
        <p14:creationId xmlns:p14="http://schemas.microsoft.com/office/powerpoint/2010/main" val="214674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79769" y="4715908"/>
            <a:ext cx="5438139" cy="4467701"/>
          </a:xfrm>
          <a:prstGeom prst="rect">
            <a:avLst/>
          </a:prstGeom>
          <a:noFill/>
          <a:ln>
            <a:noFill/>
          </a:ln>
        </p:spPr>
        <p:txBody>
          <a:bodyPr wrap="square" lIns="91425" tIns="91425" rIns="91425" bIns="91425" anchor="t" anchorCtr="0">
            <a:noAutofit/>
          </a:bodyPr>
          <a:lstStyle/>
          <a:p>
            <a:pPr marL="0" marR="0" lvl="0" indent="0" algn="l" rtl="0">
              <a:spcBef>
                <a:spcPts val="0"/>
              </a:spcBef>
              <a:buFont typeface="Arial"/>
              <a:buNone/>
            </a:pPr>
            <a:endParaRPr sz="1800" b="0" i="0" u="none" strike="noStrike" cap="none"/>
          </a:p>
        </p:txBody>
      </p:sp>
      <p:sp>
        <p:nvSpPr>
          <p:cNvPr id="89" name="Shape 8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Tree>
    <p:extLst>
      <p:ext uri="{BB962C8B-B14F-4D97-AF65-F5344CB8AC3E}">
        <p14:creationId xmlns:p14="http://schemas.microsoft.com/office/powerpoint/2010/main" val="299614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8122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progress to UT if FTT not successful, but requires specialist support.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27</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5522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EC279-A867-4885-866B-D8A7AB238F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B712199D-CC75-4D2F-BBD7-468FFD43D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08F6D18-6CBD-48E1-946E-8D0EC76D3FB9}"/>
              </a:ext>
            </a:extLst>
          </p:cNvPr>
          <p:cNvSpPr>
            <a:spLocks noGrp="1"/>
          </p:cNvSpPr>
          <p:nvPr>
            <p:ph type="dt" sz="half" idx="10"/>
          </p:nvPr>
        </p:nvSpPr>
        <p:spPr/>
        <p:txBody>
          <a:bodyPr/>
          <a:lstStyle/>
          <a:p>
            <a:fld id="{BB599236-8D68-4E09-BB8F-681E1A3030D4}" type="datetimeFigureOut">
              <a:rPr lang="en-GB" smtClean="0"/>
              <a:t>24/04/2018</a:t>
            </a:fld>
            <a:endParaRPr lang="en-GB"/>
          </a:p>
        </p:txBody>
      </p:sp>
      <p:sp>
        <p:nvSpPr>
          <p:cNvPr id="5" name="Footer Placeholder 4">
            <a:extLst>
              <a:ext uri="{FF2B5EF4-FFF2-40B4-BE49-F238E27FC236}">
                <a16:creationId xmlns:a16="http://schemas.microsoft.com/office/drawing/2014/main" xmlns="" id="{000EABD5-7F69-43D3-B0AA-7CF1AC4C6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73D4926-D0CD-4348-9E3F-0635E13D55B2}"/>
              </a:ext>
            </a:extLst>
          </p:cNvPr>
          <p:cNvSpPr>
            <a:spLocks noGrp="1"/>
          </p:cNvSpPr>
          <p:nvPr>
            <p:ph type="sldNum" sz="quarter" idx="12"/>
          </p:nvPr>
        </p:nvSpPr>
        <p:spPr/>
        <p:txBody>
          <a:bodyPr/>
          <a:lstStyle/>
          <a:p>
            <a:fld id="{28D14C12-AB9C-4678-A86E-F33AB4DA4236}" type="slidenum">
              <a:rPr lang="en-GB" smtClean="0"/>
              <a:t>‹#›</a:t>
            </a:fld>
            <a:endParaRPr lang="en-GB"/>
          </a:p>
        </p:txBody>
      </p:sp>
    </p:spTree>
    <p:extLst>
      <p:ext uri="{BB962C8B-B14F-4D97-AF65-F5344CB8AC3E}">
        <p14:creationId xmlns:p14="http://schemas.microsoft.com/office/powerpoint/2010/main" val="1128857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385D60-CF92-4183-A655-B851CEF9BE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611319A-91C4-46C4-BB02-FC5B6E8F0F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5B90702-982B-47C8-9685-5EC4D337A3D0}"/>
              </a:ext>
            </a:extLst>
          </p:cNvPr>
          <p:cNvSpPr>
            <a:spLocks noGrp="1"/>
          </p:cNvSpPr>
          <p:nvPr>
            <p:ph type="dt" sz="half" idx="10"/>
          </p:nvPr>
        </p:nvSpPr>
        <p:spPr/>
        <p:txBody>
          <a:bodyPr/>
          <a:lstStyle/>
          <a:p>
            <a:fld id="{BB599236-8D68-4E09-BB8F-681E1A3030D4}" type="datetimeFigureOut">
              <a:rPr lang="en-GB" smtClean="0"/>
              <a:t>24/04/2018</a:t>
            </a:fld>
            <a:endParaRPr lang="en-GB"/>
          </a:p>
        </p:txBody>
      </p:sp>
      <p:sp>
        <p:nvSpPr>
          <p:cNvPr id="5" name="Footer Placeholder 4">
            <a:extLst>
              <a:ext uri="{FF2B5EF4-FFF2-40B4-BE49-F238E27FC236}">
                <a16:creationId xmlns:a16="http://schemas.microsoft.com/office/drawing/2014/main" xmlns="" id="{B7848CED-ADDE-47D0-8806-C2585DF7F5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24927B0-D1A9-4A42-92D7-A1D8514903F7}"/>
              </a:ext>
            </a:extLst>
          </p:cNvPr>
          <p:cNvSpPr>
            <a:spLocks noGrp="1"/>
          </p:cNvSpPr>
          <p:nvPr>
            <p:ph type="sldNum" sz="quarter" idx="12"/>
          </p:nvPr>
        </p:nvSpPr>
        <p:spPr/>
        <p:txBody>
          <a:bodyPr/>
          <a:lstStyle/>
          <a:p>
            <a:fld id="{28D14C12-AB9C-4678-A86E-F33AB4DA4236}" type="slidenum">
              <a:rPr lang="en-GB" smtClean="0"/>
              <a:t>‹#›</a:t>
            </a:fld>
            <a:endParaRPr lang="en-GB"/>
          </a:p>
        </p:txBody>
      </p:sp>
    </p:spTree>
    <p:extLst>
      <p:ext uri="{BB962C8B-B14F-4D97-AF65-F5344CB8AC3E}">
        <p14:creationId xmlns:p14="http://schemas.microsoft.com/office/powerpoint/2010/main" val="327661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2E31A53-586E-4B09-834B-7D8AC02BC8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2C990B6-3C42-4585-A52C-31BA50A8D9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1D73F86-F8DD-4466-88F3-241FB811237A}"/>
              </a:ext>
            </a:extLst>
          </p:cNvPr>
          <p:cNvSpPr>
            <a:spLocks noGrp="1"/>
          </p:cNvSpPr>
          <p:nvPr>
            <p:ph type="dt" sz="half" idx="10"/>
          </p:nvPr>
        </p:nvSpPr>
        <p:spPr/>
        <p:txBody>
          <a:bodyPr/>
          <a:lstStyle/>
          <a:p>
            <a:fld id="{BB599236-8D68-4E09-BB8F-681E1A3030D4}" type="datetimeFigureOut">
              <a:rPr lang="en-GB" smtClean="0"/>
              <a:t>24/04/2018</a:t>
            </a:fld>
            <a:endParaRPr lang="en-GB"/>
          </a:p>
        </p:txBody>
      </p:sp>
      <p:sp>
        <p:nvSpPr>
          <p:cNvPr id="5" name="Footer Placeholder 4">
            <a:extLst>
              <a:ext uri="{FF2B5EF4-FFF2-40B4-BE49-F238E27FC236}">
                <a16:creationId xmlns:a16="http://schemas.microsoft.com/office/drawing/2014/main" xmlns="" id="{16BE37C3-53EF-46C9-8780-62BF09B24A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41F1313-2060-4D8D-B79F-144005ECAF5F}"/>
              </a:ext>
            </a:extLst>
          </p:cNvPr>
          <p:cNvSpPr>
            <a:spLocks noGrp="1"/>
          </p:cNvSpPr>
          <p:nvPr>
            <p:ph type="sldNum" sz="quarter" idx="12"/>
          </p:nvPr>
        </p:nvSpPr>
        <p:spPr/>
        <p:txBody>
          <a:bodyPr/>
          <a:lstStyle/>
          <a:p>
            <a:fld id="{28D14C12-AB9C-4678-A86E-F33AB4DA4236}" type="slidenum">
              <a:rPr lang="en-GB" smtClean="0"/>
              <a:t>‹#›</a:t>
            </a:fld>
            <a:endParaRPr lang="en-GB"/>
          </a:p>
        </p:txBody>
      </p:sp>
    </p:spTree>
    <p:extLst>
      <p:ext uri="{BB962C8B-B14F-4D97-AF65-F5344CB8AC3E}">
        <p14:creationId xmlns:p14="http://schemas.microsoft.com/office/powerpoint/2010/main" val="417470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ritage cover slid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209548" y="287867"/>
            <a:ext cx="7232648" cy="3026832"/>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5867" b="1" i="0" u="none" strike="noStrike" cap="none">
                <a:solidFill>
                  <a:schemeClr val="dk1"/>
                </a:solidFill>
                <a:latin typeface="Open Sans"/>
                <a:ea typeface="Open Sans"/>
                <a:cs typeface="Open Sans"/>
                <a:sym typeface="Open Sans"/>
              </a:defRPr>
            </a:lvl1pPr>
            <a:lvl2pPr lvl="1" indent="0">
              <a:spcBef>
                <a:spcPts val="0"/>
              </a:spcBef>
              <a:buSzPts val="1400"/>
              <a:buFont typeface="Arial"/>
              <a:buNone/>
              <a:defRPr sz="2400"/>
            </a:lvl2pPr>
            <a:lvl3pPr lvl="2" indent="0">
              <a:spcBef>
                <a:spcPts val="0"/>
              </a:spcBef>
              <a:buSzPts val="1400"/>
              <a:buFont typeface="Arial"/>
              <a:buNone/>
              <a:defRPr sz="2400"/>
            </a:lvl3pPr>
            <a:lvl4pPr lvl="3" indent="0">
              <a:spcBef>
                <a:spcPts val="0"/>
              </a:spcBef>
              <a:buSzPts val="1400"/>
              <a:buFont typeface="Arial"/>
              <a:buNone/>
              <a:defRPr sz="2400"/>
            </a:lvl4pPr>
            <a:lvl5pPr lvl="4" indent="0">
              <a:spcBef>
                <a:spcPts val="0"/>
              </a:spcBef>
              <a:buSzPts val="1400"/>
              <a:buFont typeface="Arial"/>
              <a:buNone/>
              <a:defRPr sz="2400"/>
            </a:lvl5pPr>
            <a:lvl6pPr lvl="5" indent="0">
              <a:spcBef>
                <a:spcPts val="0"/>
              </a:spcBef>
              <a:buSzPts val="1400"/>
              <a:buFont typeface="Arial"/>
              <a:buNone/>
              <a:defRPr sz="2400"/>
            </a:lvl6pPr>
            <a:lvl7pPr lvl="6" indent="0">
              <a:spcBef>
                <a:spcPts val="0"/>
              </a:spcBef>
              <a:buSzPts val="1400"/>
              <a:buFont typeface="Arial"/>
              <a:buNone/>
              <a:defRPr sz="2400"/>
            </a:lvl7pPr>
            <a:lvl8pPr lvl="7" indent="0">
              <a:spcBef>
                <a:spcPts val="0"/>
              </a:spcBef>
              <a:buSzPts val="1400"/>
              <a:buFont typeface="Arial"/>
              <a:buNone/>
              <a:defRPr sz="2400"/>
            </a:lvl8pPr>
            <a:lvl9pPr lvl="8" indent="0">
              <a:spcBef>
                <a:spcPts val="0"/>
              </a:spcBef>
              <a:buSzPts val="1400"/>
              <a:buFont typeface="Arial"/>
              <a:buNone/>
              <a:defRPr sz="2400"/>
            </a:lvl9pPr>
          </a:lstStyle>
          <a:p>
            <a:endParaRPr/>
          </a:p>
        </p:txBody>
      </p:sp>
      <p:sp>
        <p:nvSpPr>
          <p:cNvPr id="14" name="Shape 14"/>
          <p:cNvSpPr txBox="1">
            <a:spLocks noGrp="1"/>
          </p:cNvSpPr>
          <p:nvPr>
            <p:ph type="body" idx="1"/>
          </p:nvPr>
        </p:nvSpPr>
        <p:spPr>
          <a:xfrm>
            <a:off x="7700214" y="5231509"/>
            <a:ext cx="4260069" cy="1384299"/>
          </a:xfrm>
          <a:prstGeom prst="rect">
            <a:avLst/>
          </a:prstGeom>
          <a:noFill/>
          <a:ln>
            <a:noFill/>
          </a:ln>
        </p:spPr>
        <p:txBody>
          <a:bodyPr wrap="square" lIns="91425" tIns="91425" rIns="91425" bIns="91425" anchor="t" anchorCtr="0"/>
          <a:lstStyle>
            <a:lvl1pPr marL="0" marR="0" lvl="0" indent="0" algn="l" rtl="0">
              <a:lnSpc>
                <a:spcPct val="100000"/>
              </a:lnSpc>
              <a:spcBef>
                <a:spcPts val="533"/>
              </a:spcBef>
              <a:spcAft>
                <a:spcPts val="0"/>
              </a:spcAft>
              <a:buClr>
                <a:schemeClr val="dk1"/>
              </a:buClr>
              <a:buSzPts val="1400"/>
              <a:buFont typeface="Arial"/>
              <a:buNone/>
              <a:defRPr sz="2667" b="0" i="0" u="none" strike="noStrike" cap="none">
                <a:solidFill>
                  <a:schemeClr val="dk1"/>
                </a:solidFill>
                <a:latin typeface="Open Sans"/>
                <a:ea typeface="Open Sans"/>
                <a:cs typeface="Open Sans"/>
                <a:sym typeface="Open Sans"/>
              </a:defRPr>
            </a:lvl1pPr>
            <a:lvl2pPr marL="990575" marR="0" lvl="1" indent="93131" algn="l" rtl="0">
              <a:lnSpc>
                <a:spcPct val="100000"/>
              </a:lnSpc>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523962" marR="0" lvl="2" indent="101597" algn="l" rtl="0">
              <a:lnSpc>
                <a:spcPct val="100000"/>
              </a:lnSpc>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133547" marR="0" lvl="3" indent="3386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2743131" marR="0" lvl="4" indent="3386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352716" marR="0" lvl="5" indent="3386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386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386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386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9102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0F1922-7B14-4A4B-BC9D-3969A96643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6859280-DEAC-4D95-9654-8D6DF9F579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C40B42E-8375-440F-B448-54B25323596E}"/>
              </a:ext>
            </a:extLst>
          </p:cNvPr>
          <p:cNvSpPr>
            <a:spLocks noGrp="1"/>
          </p:cNvSpPr>
          <p:nvPr>
            <p:ph type="dt" sz="half" idx="10"/>
          </p:nvPr>
        </p:nvSpPr>
        <p:spPr/>
        <p:txBody>
          <a:bodyPr/>
          <a:lstStyle/>
          <a:p>
            <a:fld id="{BB599236-8D68-4E09-BB8F-681E1A3030D4}" type="datetimeFigureOut">
              <a:rPr lang="en-GB" smtClean="0"/>
              <a:t>24/04/2018</a:t>
            </a:fld>
            <a:endParaRPr lang="en-GB"/>
          </a:p>
        </p:txBody>
      </p:sp>
      <p:sp>
        <p:nvSpPr>
          <p:cNvPr id="5" name="Footer Placeholder 4">
            <a:extLst>
              <a:ext uri="{FF2B5EF4-FFF2-40B4-BE49-F238E27FC236}">
                <a16:creationId xmlns:a16="http://schemas.microsoft.com/office/drawing/2014/main" xmlns="" id="{5DECE029-001B-454C-B5B6-68761418B5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F88EADB-D622-4861-A377-F1EB8EFEA27F}"/>
              </a:ext>
            </a:extLst>
          </p:cNvPr>
          <p:cNvSpPr>
            <a:spLocks noGrp="1"/>
          </p:cNvSpPr>
          <p:nvPr>
            <p:ph type="sldNum" sz="quarter" idx="12"/>
          </p:nvPr>
        </p:nvSpPr>
        <p:spPr/>
        <p:txBody>
          <a:bodyPr/>
          <a:lstStyle/>
          <a:p>
            <a:fld id="{28D14C12-AB9C-4678-A86E-F33AB4DA4236}" type="slidenum">
              <a:rPr lang="en-GB" smtClean="0"/>
              <a:t>‹#›</a:t>
            </a:fld>
            <a:endParaRPr lang="en-GB"/>
          </a:p>
        </p:txBody>
      </p:sp>
    </p:spTree>
    <p:extLst>
      <p:ext uri="{BB962C8B-B14F-4D97-AF65-F5344CB8AC3E}">
        <p14:creationId xmlns:p14="http://schemas.microsoft.com/office/powerpoint/2010/main" val="257820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BABE-4AA6-4E16-BD5E-2CC91E903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80F321C-AA20-4997-9F01-39A0F76929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38372CD-9939-43A6-9AAF-5E4DD81455A4}"/>
              </a:ext>
            </a:extLst>
          </p:cNvPr>
          <p:cNvSpPr>
            <a:spLocks noGrp="1"/>
          </p:cNvSpPr>
          <p:nvPr>
            <p:ph type="dt" sz="half" idx="10"/>
          </p:nvPr>
        </p:nvSpPr>
        <p:spPr/>
        <p:txBody>
          <a:bodyPr/>
          <a:lstStyle/>
          <a:p>
            <a:fld id="{BB599236-8D68-4E09-BB8F-681E1A3030D4}" type="datetimeFigureOut">
              <a:rPr lang="en-GB" smtClean="0"/>
              <a:t>24/04/2018</a:t>
            </a:fld>
            <a:endParaRPr lang="en-GB"/>
          </a:p>
        </p:txBody>
      </p:sp>
      <p:sp>
        <p:nvSpPr>
          <p:cNvPr id="5" name="Footer Placeholder 4">
            <a:extLst>
              <a:ext uri="{FF2B5EF4-FFF2-40B4-BE49-F238E27FC236}">
                <a16:creationId xmlns:a16="http://schemas.microsoft.com/office/drawing/2014/main" xmlns="" id="{2F647BE9-B97E-4DE0-B956-D1EDC72016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C4B48CA-6EC9-4F2C-BD24-4025DF5F38A3}"/>
              </a:ext>
            </a:extLst>
          </p:cNvPr>
          <p:cNvSpPr>
            <a:spLocks noGrp="1"/>
          </p:cNvSpPr>
          <p:nvPr>
            <p:ph type="sldNum" sz="quarter" idx="12"/>
          </p:nvPr>
        </p:nvSpPr>
        <p:spPr/>
        <p:txBody>
          <a:bodyPr/>
          <a:lstStyle/>
          <a:p>
            <a:fld id="{28D14C12-AB9C-4678-A86E-F33AB4DA4236}" type="slidenum">
              <a:rPr lang="en-GB" smtClean="0"/>
              <a:t>‹#›</a:t>
            </a:fld>
            <a:endParaRPr lang="en-GB"/>
          </a:p>
        </p:txBody>
      </p:sp>
    </p:spTree>
    <p:extLst>
      <p:ext uri="{BB962C8B-B14F-4D97-AF65-F5344CB8AC3E}">
        <p14:creationId xmlns:p14="http://schemas.microsoft.com/office/powerpoint/2010/main" val="72207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B83DE2-7954-4DCD-8BC7-73DB94BDA3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43C4A3D-9A88-4A87-8E63-20BEC39F15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9B14E1CC-EE27-4060-ACA3-690BBE535D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E0247702-9C5F-4F81-B3BA-7917551282BB}"/>
              </a:ext>
            </a:extLst>
          </p:cNvPr>
          <p:cNvSpPr>
            <a:spLocks noGrp="1"/>
          </p:cNvSpPr>
          <p:nvPr>
            <p:ph type="dt" sz="half" idx="10"/>
          </p:nvPr>
        </p:nvSpPr>
        <p:spPr/>
        <p:txBody>
          <a:bodyPr/>
          <a:lstStyle/>
          <a:p>
            <a:fld id="{BB599236-8D68-4E09-BB8F-681E1A3030D4}" type="datetimeFigureOut">
              <a:rPr lang="en-GB" smtClean="0"/>
              <a:t>24/04/2018</a:t>
            </a:fld>
            <a:endParaRPr lang="en-GB"/>
          </a:p>
        </p:txBody>
      </p:sp>
      <p:sp>
        <p:nvSpPr>
          <p:cNvPr id="6" name="Footer Placeholder 5">
            <a:extLst>
              <a:ext uri="{FF2B5EF4-FFF2-40B4-BE49-F238E27FC236}">
                <a16:creationId xmlns:a16="http://schemas.microsoft.com/office/drawing/2014/main" xmlns="" id="{0BB3FDF8-5E4D-4FC2-98F6-BFAFCDE83E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921E3AE-2B10-4655-81F9-497AE602CD0A}"/>
              </a:ext>
            </a:extLst>
          </p:cNvPr>
          <p:cNvSpPr>
            <a:spLocks noGrp="1"/>
          </p:cNvSpPr>
          <p:nvPr>
            <p:ph type="sldNum" sz="quarter" idx="12"/>
          </p:nvPr>
        </p:nvSpPr>
        <p:spPr/>
        <p:txBody>
          <a:bodyPr/>
          <a:lstStyle/>
          <a:p>
            <a:fld id="{28D14C12-AB9C-4678-A86E-F33AB4DA4236}" type="slidenum">
              <a:rPr lang="en-GB" smtClean="0"/>
              <a:t>‹#›</a:t>
            </a:fld>
            <a:endParaRPr lang="en-GB"/>
          </a:p>
        </p:txBody>
      </p:sp>
    </p:spTree>
    <p:extLst>
      <p:ext uri="{BB962C8B-B14F-4D97-AF65-F5344CB8AC3E}">
        <p14:creationId xmlns:p14="http://schemas.microsoft.com/office/powerpoint/2010/main" val="137001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D92FA3-63EA-4313-9AA8-10F68C43AA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C7446F4-F2E2-4212-89C0-A06256B09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081B992-0E26-4C1D-90F7-E27D18FCBE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32D66B7B-13E4-41E7-8E08-92209142A2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F88C3A8-2D96-46E9-9CB5-3F7F7287A4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51A18C3F-2919-4A59-B968-BEE2A601B0A1}"/>
              </a:ext>
            </a:extLst>
          </p:cNvPr>
          <p:cNvSpPr>
            <a:spLocks noGrp="1"/>
          </p:cNvSpPr>
          <p:nvPr>
            <p:ph type="dt" sz="half" idx="10"/>
          </p:nvPr>
        </p:nvSpPr>
        <p:spPr/>
        <p:txBody>
          <a:bodyPr/>
          <a:lstStyle/>
          <a:p>
            <a:fld id="{BB599236-8D68-4E09-BB8F-681E1A3030D4}" type="datetimeFigureOut">
              <a:rPr lang="en-GB" smtClean="0"/>
              <a:t>24/04/2018</a:t>
            </a:fld>
            <a:endParaRPr lang="en-GB"/>
          </a:p>
        </p:txBody>
      </p:sp>
      <p:sp>
        <p:nvSpPr>
          <p:cNvPr id="8" name="Footer Placeholder 7">
            <a:extLst>
              <a:ext uri="{FF2B5EF4-FFF2-40B4-BE49-F238E27FC236}">
                <a16:creationId xmlns:a16="http://schemas.microsoft.com/office/drawing/2014/main" xmlns="" id="{6C100583-5495-4E99-A76D-CF2A729219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FE32572C-7B24-4859-9737-F6507726078C}"/>
              </a:ext>
            </a:extLst>
          </p:cNvPr>
          <p:cNvSpPr>
            <a:spLocks noGrp="1"/>
          </p:cNvSpPr>
          <p:nvPr>
            <p:ph type="sldNum" sz="quarter" idx="12"/>
          </p:nvPr>
        </p:nvSpPr>
        <p:spPr/>
        <p:txBody>
          <a:bodyPr/>
          <a:lstStyle/>
          <a:p>
            <a:fld id="{28D14C12-AB9C-4678-A86E-F33AB4DA4236}" type="slidenum">
              <a:rPr lang="en-GB" smtClean="0"/>
              <a:t>‹#›</a:t>
            </a:fld>
            <a:endParaRPr lang="en-GB"/>
          </a:p>
        </p:txBody>
      </p:sp>
    </p:spTree>
    <p:extLst>
      <p:ext uri="{BB962C8B-B14F-4D97-AF65-F5344CB8AC3E}">
        <p14:creationId xmlns:p14="http://schemas.microsoft.com/office/powerpoint/2010/main" val="153769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958DB-543B-4812-8DA6-52D498E984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8937C96-CA95-451C-9765-49A86824E623}"/>
              </a:ext>
            </a:extLst>
          </p:cNvPr>
          <p:cNvSpPr>
            <a:spLocks noGrp="1"/>
          </p:cNvSpPr>
          <p:nvPr>
            <p:ph type="dt" sz="half" idx="10"/>
          </p:nvPr>
        </p:nvSpPr>
        <p:spPr/>
        <p:txBody>
          <a:bodyPr/>
          <a:lstStyle/>
          <a:p>
            <a:fld id="{BB599236-8D68-4E09-BB8F-681E1A3030D4}" type="datetimeFigureOut">
              <a:rPr lang="en-GB" smtClean="0"/>
              <a:t>24/04/2018</a:t>
            </a:fld>
            <a:endParaRPr lang="en-GB"/>
          </a:p>
        </p:txBody>
      </p:sp>
      <p:sp>
        <p:nvSpPr>
          <p:cNvPr id="4" name="Footer Placeholder 3">
            <a:extLst>
              <a:ext uri="{FF2B5EF4-FFF2-40B4-BE49-F238E27FC236}">
                <a16:creationId xmlns:a16="http://schemas.microsoft.com/office/drawing/2014/main" xmlns="" id="{572CA7B2-4F4F-41A0-A8A8-5A645DE108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9A61628C-C5E5-43F2-A6B4-F0CC74D2BB9E}"/>
              </a:ext>
            </a:extLst>
          </p:cNvPr>
          <p:cNvSpPr>
            <a:spLocks noGrp="1"/>
          </p:cNvSpPr>
          <p:nvPr>
            <p:ph type="sldNum" sz="quarter" idx="12"/>
          </p:nvPr>
        </p:nvSpPr>
        <p:spPr/>
        <p:txBody>
          <a:bodyPr/>
          <a:lstStyle/>
          <a:p>
            <a:fld id="{28D14C12-AB9C-4678-A86E-F33AB4DA4236}" type="slidenum">
              <a:rPr lang="en-GB" smtClean="0"/>
              <a:t>‹#›</a:t>
            </a:fld>
            <a:endParaRPr lang="en-GB"/>
          </a:p>
        </p:txBody>
      </p:sp>
    </p:spTree>
    <p:extLst>
      <p:ext uri="{BB962C8B-B14F-4D97-AF65-F5344CB8AC3E}">
        <p14:creationId xmlns:p14="http://schemas.microsoft.com/office/powerpoint/2010/main" val="143619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F3E9E6E-E294-43D1-B7FE-3F6A40E28041}"/>
              </a:ext>
            </a:extLst>
          </p:cNvPr>
          <p:cNvSpPr>
            <a:spLocks noGrp="1"/>
          </p:cNvSpPr>
          <p:nvPr>
            <p:ph type="dt" sz="half" idx="10"/>
          </p:nvPr>
        </p:nvSpPr>
        <p:spPr/>
        <p:txBody>
          <a:bodyPr/>
          <a:lstStyle/>
          <a:p>
            <a:fld id="{BB599236-8D68-4E09-BB8F-681E1A3030D4}" type="datetimeFigureOut">
              <a:rPr lang="en-GB" smtClean="0"/>
              <a:t>24/04/2018</a:t>
            </a:fld>
            <a:endParaRPr lang="en-GB"/>
          </a:p>
        </p:txBody>
      </p:sp>
      <p:sp>
        <p:nvSpPr>
          <p:cNvPr id="3" name="Footer Placeholder 2">
            <a:extLst>
              <a:ext uri="{FF2B5EF4-FFF2-40B4-BE49-F238E27FC236}">
                <a16:creationId xmlns:a16="http://schemas.microsoft.com/office/drawing/2014/main" xmlns="" id="{649E64C3-1C88-418A-A440-4C00768AA2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FF7BFFCB-A944-4C50-91B4-787B832E018D}"/>
              </a:ext>
            </a:extLst>
          </p:cNvPr>
          <p:cNvSpPr>
            <a:spLocks noGrp="1"/>
          </p:cNvSpPr>
          <p:nvPr>
            <p:ph type="sldNum" sz="quarter" idx="12"/>
          </p:nvPr>
        </p:nvSpPr>
        <p:spPr/>
        <p:txBody>
          <a:bodyPr/>
          <a:lstStyle/>
          <a:p>
            <a:fld id="{28D14C12-AB9C-4678-A86E-F33AB4DA4236}" type="slidenum">
              <a:rPr lang="en-GB" smtClean="0"/>
              <a:t>‹#›</a:t>
            </a:fld>
            <a:endParaRPr lang="en-GB"/>
          </a:p>
        </p:txBody>
      </p:sp>
    </p:spTree>
    <p:extLst>
      <p:ext uri="{BB962C8B-B14F-4D97-AF65-F5344CB8AC3E}">
        <p14:creationId xmlns:p14="http://schemas.microsoft.com/office/powerpoint/2010/main" val="39471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915712-76BE-4C07-A99D-6424337B93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A571126-4B39-4844-9E24-1A6F575AF4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A7AE1AC4-7BA1-42E8-8A94-520668303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C9C042E-4818-42C9-A15A-95269F24A9DE}"/>
              </a:ext>
            </a:extLst>
          </p:cNvPr>
          <p:cNvSpPr>
            <a:spLocks noGrp="1"/>
          </p:cNvSpPr>
          <p:nvPr>
            <p:ph type="dt" sz="half" idx="10"/>
          </p:nvPr>
        </p:nvSpPr>
        <p:spPr/>
        <p:txBody>
          <a:bodyPr/>
          <a:lstStyle/>
          <a:p>
            <a:fld id="{BB599236-8D68-4E09-BB8F-681E1A3030D4}" type="datetimeFigureOut">
              <a:rPr lang="en-GB" smtClean="0"/>
              <a:t>24/04/2018</a:t>
            </a:fld>
            <a:endParaRPr lang="en-GB"/>
          </a:p>
        </p:txBody>
      </p:sp>
      <p:sp>
        <p:nvSpPr>
          <p:cNvPr id="6" name="Footer Placeholder 5">
            <a:extLst>
              <a:ext uri="{FF2B5EF4-FFF2-40B4-BE49-F238E27FC236}">
                <a16:creationId xmlns:a16="http://schemas.microsoft.com/office/drawing/2014/main" xmlns="" id="{ED238D02-AC42-4418-95B1-11141E1DDE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B5657F4-886A-40B0-8BC9-D809BA6E789C}"/>
              </a:ext>
            </a:extLst>
          </p:cNvPr>
          <p:cNvSpPr>
            <a:spLocks noGrp="1"/>
          </p:cNvSpPr>
          <p:nvPr>
            <p:ph type="sldNum" sz="quarter" idx="12"/>
          </p:nvPr>
        </p:nvSpPr>
        <p:spPr/>
        <p:txBody>
          <a:bodyPr/>
          <a:lstStyle/>
          <a:p>
            <a:fld id="{28D14C12-AB9C-4678-A86E-F33AB4DA4236}" type="slidenum">
              <a:rPr lang="en-GB" smtClean="0"/>
              <a:t>‹#›</a:t>
            </a:fld>
            <a:endParaRPr lang="en-GB"/>
          </a:p>
        </p:txBody>
      </p:sp>
    </p:spTree>
    <p:extLst>
      <p:ext uri="{BB962C8B-B14F-4D97-AF65-F5344CB8AC3E}">
        <p14:creationId xmlns:p14="http://schemas.microsoft.com/office/powerpoint/2010/main" val="78002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FD084B-CE41-496B-92BA-E6920A6BA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5253002-8938-4805-9A7B-255656110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FEC5BBE5-68D2-47F6-8549-8A7D6C51C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6C013EB-5851-4898-9B54-EA96B0F6E2E8}"/>
              </a:ext>
            </a:extLst>
          </p:cNvPr>
          <p:cNvSpPr>
            <a:spLocks noGrp="1"/>
          </p:cNvSpPr>
          <p:nvPr>
            <p:ph type="dt" sz="half" idx="10"/>
          </p:nvPr>
        </p:nvSpPr>
        <p:spPr/>
        <p:txBody>
          <a:bodyPr/>
          <a:lstStyle/>
          <a:p>
            <a:fld id="{BB599236-8D68-4E09-BB8F-681E1A3030D4}" type="datetimeFigureOut">
              <a:rPr lang="en-GB" smtClean="0"/>
              <a:t>24/04/2018</a:t>
            </a:fld>
            <a:endParaRPr lang="en-GB"/>
          </a:p>
        </p:txBody>
      </p:sp>
      <p:sp>
        <p:nvSpPr>
          <p:cNvPr id="6" name="Footer Placeholder 5">
            <a:extLst>
              <a:ext uri="{FF2B5EF4-FFF2-40B4-BE49-F238E27FC236}">
                <a16:creationId xmlns:a16="http://schemas.microsoft.com/office/drawing/2014/main" xmlns="" id="{15EECD4F-4D4A-44B4-A351-522DA0C0B5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5D8F455-A791-43B6-8854-19713AC779A2}"/>
              </a:ext>
            </a:extLst>
          </p:cNvPr>
          <p:cNvSpPr>
            <a:spLocks noGrp="1"/>
          </p:cNvSpPr>
          <p:nvPr>
            <p:ph type="sldNum" sz="quarter" idx="12"/>
          </p:nvPr>
        </p:nvSpPr>
        <p:spPr/>
        <p:txBody>
          <a:bodyPr/>
          <a:lstStyle/>
          <a:p>
            <a:fld id="{28D14C12-AB9C-4678-A86E-F33AB4DA4236}" type="slidenum">
              <a:rPr lang="en-GB" smtClean="0"/>
              <a:t>‹#›</a:t>
            </a:fld>
            <a:endParaRPr lang="en-GB"/>
          </a:p>
        </p:txBody>
      </p:sp>
    </p:spTree>
    <p:extLst>
      <p:ext uri="{BB962C8B-B14F-4D97-AF65-F5344CB8AC3E}">
        <p14:creationId xmlns:p14="http://schemas.microsoft.com/office/powerpoint/2010/main" val="160290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6CD3775-1B3B-4820-90B0-F021995A7E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0DDE1B9-62A7-4036-AEC3-83B9CA052A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D6412FD-8D2E-4565-90E3-7F27B2C9CA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99236-8D68-4E09-BB8F-681E1A3030D4}" type="datetimeFigureOut">
              <a:rPr lang="en-GB" smtClean="0"/>
              <a:t>24/04/2018</a:t>
            </a:fld>
            <a:endParaRPr lang="en-GB"/>
          </a:p>
        </p:txBody>
      </p:sp>
      <p:sp>
        <p:nvSpPr>
          <p:cNvPr id="5" name="Footer Placeholder 4">
            <a:extLst>
              <a:ext uri="{FF2B5EF4-FFF2-40B4-BE49-F238E27FC236}">
                <a16:creationId xmlns:a16="http://schemas.microsoft.com/office/drawing/2014/main" xmlns="" id="{13EEEDC2-74D8-4A40-889A-5925E7DC50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F922AC18-C57C-4B65-8DE7-0CA8862802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14C12-AB9C-4678-A86E-F33AB4DA4236}" type="slidenum">
              <a:rPr lang="en-GB" smtClean="0"/>
              <a:t>‹#›</a:t>
            </a:fld>
            <a:endParaRPr lang="en-GB"/>
          </a:p>
        </p:txBody>
      </p:sp>
    </p:spTree>
    <p:extLst>
      <p:ext uri="{BB962C8B-B14F-4D97-AF65-F5344CB8AC3E}">
        <p14:creationId xmlns:p14="http://schemas.microsoft.com/office/powerpoint/2010/main" val="2361716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7.pn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citizensadvicesouthwark.org.uk/"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7492"/>
            <a:ext cx="10410757" cy="1150613"/>
          </a:xfrm>
        </p:spPr>
        <p:txBody>
          <a:bodyPr/>
          <a:lstStyle/>
          <a:p>
            <a:pPr algn="r"/>
            <a:r>
              <a:rPr lang="en-GB" sz="4933" dirty="0"/>
              <a:t>Universal Credit:</a:t>
            </a:r>
          </a:p>
        </p:txBody>
      </p:sp>
      <p:sp>
        <p:nvSpPr>
          <p:cNvPr id="3" name="Text Placeholder 2"/>
          <p:cNvSpPr>
            <a:spLocks noGrp="1"/>
          </p:cNvSpPr>
          <p:nvPr>
            <p:ph type="body" idx="1"/>
          </p:nvPr>
        </p:nvSpPr>
        <p:spPr>
          <a:xfrm>
            <a:off x="5274553" y="2440246"/>
            <a:ext cx="5030456" cy="1502185"/>
          </a:xfrm>
        </p:spPr>
        <p:txBody>
          <a:bodyPr/>
          <a:lstStyle/>
          <a:p>
            <a:pPr algn="r"/>
            <a:r>
              <a:rPr lang="en-GB" dirty="0" smtClean="0"/>
              <a:t>28/04/2018</a:t>
            </a:r>
            <a:r>
              <a:rPr lang="en-GB" dirty="0"/>
              <a:t/>
            </a:r>
            <a:br>
              <a:rPr lang="en-GB" dirty="0"/>
            </a:br>
            <a:r>
              <a:rPr lang="en-GB" dirty="0"/>
              <a:t>Robert Thompson</a:t>
            </a:r>
          </a:p>
        </p:txBody>
      </p:sp>
      <p:pic>
        <p:nvPicPr>
          <p:cNvPr id="4" name="Shape 93" descr="Logo_150_A4.png"/>
          <p:cNvPicPr preferRelativeResize="0"/>
          <p:nvPr/>
        </p:nvPicPr>
        <p:blipFill rotWithShape="1">
          <a:blip r:embed="rId2">
            <a:alphaModFix/>
          </a:blip>
          <a:srcRect/>
          <a:stretch/>
        </p:blipFill>
        <p:spPr>
          <a:xfrm>
            <a:off x="406401" y="4648200"/>
            <a:ext cx="1805516" cy="1803400"/>
          </a:xfrm>
          <a:prstGeom prst="rect">
            <a:avLst/>
          </a:prstGeom>
          <a:noFill/>
          <a:ln>
            <a:noFill/>
          </a:ln>
        </p:spPr>
      </p:pic>
      <p:sp>
        <p:nvSpPr>
          <p:cNvPr id="5" name="Shape 92"/>
          <p:cNvSpPr txBox="1">
            <a:spLocks/>
          </p:cNvSpPr>
          <p:nvPr/>
        </p:nvSpPr>
        <p:spPr>
          <a:xfrm>
            <a:off x="2141748" y="5232400"/>
            <a:ext cx="4260849" cy="1384299"/>
          </a:xfrm>
          <a:prstGeom prst="rect">
            <a:avLst/>
          </a:prstGeom>
          <a:noFill/>
          <a:ln>
            <a:noFill/>
          </a:ln>
        </p:spPr>
        <p:txBody>
          <a:bodyPr wrap="square" lIns="121900" tIns="60933" rIns="121900" bIns="60933"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742950" marR="0" lvl="1" indent="698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spcBef>
                <a:spcPts val="0"/>
              </a:spcBef>
            </a:pPr>
            <a:r>
              <a:rPr lang="en-US" sz="2667" b="1" dirty="0" err="1">
                <a:solidFill>
                  <a:srgbClr val="264888"/>
                </a:solidFill>
              </a:rPr>
              <a:t>Southwark</a:t>
            </a:r>
            <a:endParaRPr lang="en-US" sz="2667" b="1" dirty="0">
              <a:solidFill>
                <a:srgbClr val="264888"/>
              </a:solidFill>
            </a:endParaRPr>
          </a:p>
        </p:txBody>
      </p:sp>
    </p:spTree>
    <p:extLst>
      <p:ext uri="{BB962C8B-B14F-4D97-AF65-F5344CB8AC3E}">
        <p14:creationId xmlns:p14="http://schemas.microsoft.com/office/powerpoint/2010/main" val="3562687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8763000" cy="6858000"/>
          </a:xfrm>
          <a:prstGeom prst="rect">
            <a:avLst/>
          </a:prstGeom>
        </p:spPr>
      </p:pic>
      <p:sp>
        <p:nvSpPr>
          <p:cNvPr id="7" name="Title 1"/>
          <p:cNvSpPr>
            <a:spLocks noGrp="1"/>
          </p:cNvSpPr>
          <p:nvPr>
            <p:ph type="title"/>
          </p:nvPr>
        </p:nvSpPr>
        <p:spPr>
          <a:xfrm>
            <a:off x="8763000" y="174737"/>
            <a:ext cx="3081044" cy="6508525"/>
          </a:xfrm>
        </p:spPr>
        <p:txBody>
          <a:bodyPr>
            <a:normAutofit/>
          </a:bodyPr>
          <a:lstStyle/>
          <a:p>
            <a:pPr algn="r"/>
            <a:r>
              <a:rPr lang="en-GB" sz="5000" dirty="0" smtClean="0"/>
              <a:t>Example journal history</a:t>
            </a:r>
            <a:endParaRPr lang="en-GB" sz="5000" dirty="0"/>
          </a:p>
        </p:txBody>
      </p:sp>
    </p:spTree>
    <p:extLst>
      <p:ext uri="{BB962C8B-B14F-4D97-AF65-F5344CB8AC3E}">
        <p14:creationId xmlns:p14="http://schemas.microsoft.com/office/powerpoint/2010/main" val="3268773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to apply?</a:t>
            </a:r>
            <a:endParaRPr lang="en-GB" dirty="0"/>
          </a:p>
        </p:txBody>
      </p:sp>
      <p:sp>
        <p:nvSpPr>
          <p:cNvPr id="3" name="Text Placeholder 2"/>
          <p:cNvSpPr>
            <a:spLocks noGrp="1"/>
          </p:cNvSpPr>
          <p:nvPr>
            <p:ph type="body" idx="1"/>
          </p:nvPr>
        </p:nvSpPr>
        <p:spPr>
          <a:xfrm>
            <a:off x="369456" y="1459346"/>
            <a:ext cx="8476229" cy="5156463"/>
          </a:xfrm>
        </p:spPr>
        <p:txBody>
          <a:bodyPr>
            <a:normAutofit fontScale="92500" lnSpcReduction="10000"/>
          </a:bodyPr>
          <a:lstStyle/>
          <a:p>
            <a:r>
              <a:rPr lang="en-GB" dirty="0" smtClean="0"/>
              <a:t>If you are </a:t>
            </a:r>
            <a:r>
              <a:rPr lang="en-GB" b="1" dirty="0" smtClean="0"/>
              <a:t>already getting all of the legacy benefits </a:t>
            </a:r>
            <a:r>
              <a:rPr lang="en-GB" dirty="0" smtClean="0"/>
              <a:t>you’re entitled to then </a:t>
            </a:r>
            <a:r>
              <a:rPr lang="en-GB" b="1" dirty="0" smtClean="0"/>
              <a:t>you don’t need to do anything</a:t>
            </a:r>
            <a:r>
              <a:rPr lang="en-GB" dirty="0" smtClean="0"/>
              <a:t>. You will be moved onto UC in the coming years, and get ‘transitional protection’ so you don’t lose out if you’d get less.</a:t>
            </a:r>
          </a:p>
          <a:p>
            <a:endParaRPr lang="en-GB" dirty="0"/>
          </a:p>
          <a:p>
            <a:r>
              <a:rPr lang="en-GB" dirty="0" smtClean="0"/>
              <a:t>If there is a </a:t>
            </a:r>
            <a:r>
              <a:rPr lang="en-GB" b="1" dirty="0" smtClean="0"/>
              <a:t>change of circumstance that means you need to apply for any of the replaced benefits</a:t>
            </a:r>
            <a:r>
              <a:rPr lang="en-GB" dirty="0" smtClean="0"/>
              <a:t>, then you will need to make a new claim for Universal </a:t>
            </a:r>
            <a:r>
              <a:rPr lang="en-GB" dirty="0" smtClean="0"/>
              <a:t>Credit </a:t>
            </a:r>
            <a:br>
              <a:rPr lang="en-GB" dirty="0" smtClean="0"/>
            </a:br>
            <a:r>
              <a:rPr lang="en-GB" dirty="0" smtClean="0"/>
              <a:t>instead if you are eligible to claim.</a:t>
            </a:r>
            <a:endParaRPr lang="en-GB" dirty="0" smtClean="0"/>
          </a:p>
          <a:p>
            <a:endParaRPr lang="en-GB" dirty="0"/>
          </a:p>
          <a:p>
            <a:r>
              <a:rPr lang="en-GB" b="1" dirty="0" smtClean="0"/>
              <a:t>E.g. You’re on JSA and become sick so want to apply for ESA, you’d have to claim UC instead.</a:t>
            </a:r>
            <a:endParaRPr lang="en-GB"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0390" y="1283170"/>
            <a:ext cx="3718079" cy="5257465"/>
          </a:xfrm>
          <a:prstGeom prst="rect">
            <a:avLst/>
          </a:prstGeom>
        </p:spPr>
      </p:pic>
    </p:spTree>
    <p:extLst>
      <p:ext uri="{BB962C8B-B14F-4D97-AF65-F5344CB8AC3E}">
        <p14:creationId xmlns:p14="http://schemas.microsoft.com/office/powerpoint/2010/main" val="763141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7" y="287867"/>
            <a:ext cx="11750735" cy="2926388"/>
          </a:xfrm>
        </p:spPr>
        <p:txBody>
          <a:bodyPr/>
          <a:lstStyle/>
          <a:p>
            <a:r>
              <a:rPr lang="en-GB" dirty="0" smtClean="0"/>
              <a:t>Who can apply? Not </a:t>
            </a:r>
            <a:r>
              <a:rPr lang="en-GB" dirty="0" smtClean="0"/>
              <a:t>everyone!</a:t>
            </a:r>
            <a:endParaRPr lang="en-GB" dirty="0"/>
          </a:p>
        </p:txBody>
      </p:sp>
      <p:sp>
        <p:nvSpPr>
          <p:cNvPr id="3" name="Text Placeholder 2"/>
          <p:cNvSpPr>
            <a:spLocks noGrp="1"/>
          </p:cNvSpPr>
          <p:nvPr>
            <p:ph type="body" idx="1"/>
          </p:nvPr>
        </p:nvSpPr>
        <p:spPr>
          <a:xfrm>
            <a:off x="3971293" y="1473565"/>
            <a:ext cx="7988991" cy="5142243"/>
          </a:xfrm>
        </p:spPr>
        <p:txBody>
          <a:bodyPr/>
          <a:lstStyle/>
          <a:p>
            <a:r>
              <a:rPr lang="en-GB" dirty="0" smtClean="0"/>
              <a:t>There are some cases in which you cannot claim Universal Credit. If these apply to you, you need to apply for legacy benefits instead.</a:t>
            </a:r>
          </a:p>
          <a:p>
            <a:endParaRPr lang="en-GB" dirty="0"/>
          </a:p>
          <a:p>
            <a:pPr marL="609585" indent="-609585">
              <a:buAutoNum type="arabicPeriod"/>
            </a:pPr>
            <a:r>
              <a:rPr lang="en-GB" dirty="0" smtClean="0"/>
              <a:t>If you’re in supported accommodation;</a:t>
            </a:r>
          </a:p>
          <a:p>
            <a:pPr marL="609585" indent="-609585">
              <a:buAutoNum type="arabicPeriod"/>
            </a:pPr>
            <a:r>
              <a:rPr lang="en-GB" dirty="0" smtClean="0"/>
              <a:t>If you </a:t>
            </a:r>
            <a:r>
              <a:rPr lang="en-GB" dirty="0" smtClean="0"/>
              <a:t>live somewhere UC isn’t introduced;</a:t>
            </a:r>
          </a:p>
          <a:p>
            <a:pPr marL="609585" indent="-609585">
              <a:buAutoNum type="arabicPeriod"/>
            </a:pPr>
            <a:r>
              <a:rPr lang="en-GB" dirty="0" smtClean="0"/>
              <a:t>If </a:t>
            </a:r>
            <a:r>
              <a:rPr lang="en-GB" dirty="0" smtClean="0"/>
              <a:t>you are responsible for more than two </a:t>
            </a:r>
            <a:r>
              <a:rPr lang="en-GB" dirty="0" smtClean="0"/>
              <a:t>children;</a:t>
            </a:r>
            <a:endParaRPr lang="en-GB" dirty="0" smtClean="0"/>
          </a:p>
          <a:p>
            <a:pPr marL="609585" indent="-609585">
              <a:buAutoNum type="arabicPeriod"/>
            </a:pPr>
            <a:r>
              <a:rPr lang="en-GB" dirty="0" smtClean="0"/>
              <a:t>And </a:t>
            </a:r>
            <a:r>
              <a:rPr lang="en-GB" dirty="0" smtClean="0"/>
              <a:t>many more…  </a:t>
            </a:r>
            <a:endParaRPr lang="en-GB" dirty="0" smtClean="0"/>
          </a:p>
          <a:p>
            <a:pPr marL="609585" indent="-609585">
              <a:buAutoNum type="arabicPeriod"/>
            </a:pPr>
            <a:endParaRPr lang="en-GB" b="1" dirty="0"/>
          </a:p>
          <a:p>
            <a:r>
              <a:rPr lang="en-GB" b="1" dirty="0" smtClean="0"/>
              <a:t>Consider </a:t>
            </a:r>
            <a:r>
              <a:rPr lang="en-GB" b="1" dirty="0" smtClean="0"/>
              <a:t>getting advice if you’re not sure.</a:t>
            </a:r>
          </a:p>
          <a:p>
            <a:pPr marL="609585" indent="-609585">
              <a:buAutoNum type="arabicPeriod"/>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340" y="1577788"/>
            <a:ext cx="3376160" cy="5190564"/>
          </a:xfrm>
          <a:prstGeom prst="rect">
            <a:avLst/>
          </a:prstGeom>
        </p:spPr>
      </p:pic>
    </p:spTree>
    <p:extLst>
      <p:ext uri="{BB962C8B-B14F-4D97-AF65-F5344CB8AC3E}">
        <p14:creationId xmlns:p14="http://schemas.microsoft.com/office/powerpoint/2010/main" val="3222609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7" y="287867"/>
            <a:ext cx="8500343" cy="1027818"/>
          </a:xfrm>
        </p:spPr>
        <p:txBody>
          <a:bodyPr>
            <a:normAutofit fontScale="90000"/>
          </a:bodyPr>
          <a:lstStyle/>
          <a:p>
            <a:r>
              <a:rPr lang="en-GB" dirty="0" smtClean="0">
                <a:solidFill>
                  <a:schemeClr val="accent1"/>
                </a:solidFill>
              </a:rPr>
              <a:t>How to apply</a:t>
            </a:r>
            <a:endParaRPr lang="en-GB" dirty="0">
              <a:solidFill>
                <a:schemeClr val="accent1"/>
              </a:solidFill>
            </a:endParaRPr>
          </a:p>
        </p:txBody>
      </p:sp>
      <p:sp>
        <p:nvSpPr>
          <p:cNvPr id="3" name="Text Placeholder 2"/>
          <p:cNvSpPr>
            <a:spLocks noGrp="1"/>
          </p:cNvSpPr>
          <p:nvPr>
            <p:ph type="body" idx="1"/>
          </p:nvPr>
        </p:nvSpPr>
        <p:spPr>
          <a:xfrm>
            <a:off x="209547" y="1633705"/>
            <a:ext cx="6911687" cy="4919495"/>
          </a:xfrm>
        </p:spPr>
        <p:txBody>
          <a:bodyPr>
            <a:normAutofit fontScale="85000" lnSpcReduction="10000"/>
          </a:bodyPr>
          <a:lstStyle/>
          <a:p>
            <a:pPr marL="457189" indent="-457189">
              <a:buFont typeface="Arial" panose="020B0604020202020204" pitchFamily="34" charset="0"/>
              <a:buChar char="•"/>
            </a:pPr>
            <a:r>
              <a:rPr lang="en-GB" sz="3200" dirty="0" smtClean="0">
                <a:latin typeface="Arial" panose="020B0604020202020204" pitchFamily="34" charset="0"/>
                <a:cs typeface="Arial" panose="020B0604020202020204" pitchFamily="34" charset="0"/>
              </a:rPr>
              <a:t>You apply </a:t>
            </a:r>
            <a:r>
              <a:rPr lang="en-GB" sz="3200" b="1" dirty="0" smtClean="0">
                <a:latin typeface="Arial" panose="020B0604020202020204" pitchFamily="34" charset="0"/>
                <a:cs typeface="Arial" panose="020B0604020202020204" pitchFamily="34" charset="0"/>
              </a:rPr>
              <a:t>online. </a:t>
            </a:r>
            <a:r>
              <a:rPr lang="en-GB" sz="3200" dirty="0" smtClean="0">
                <a:latin typeface="Arial" panose="020B0604020202020204" pitchFamily="34" charset="0"/>
                <a:cs typeface="Arial" panose="020B0604020202020204" pitchFamily="34" charset="0"/>
              </a:rPr>
              <a:t>No need to make a call.</a:t>
            </a:r>
          </a:p>
          <a:p>
            <a:pPr marL="457189" indent="-457189">
              <a:buFont typeface="Arial" panose="020B0604020202020204" pitchFamily="34" charset="0"/>
              <a:buChar char="•"/>
            </a:pPr>
            <a:r>
              <a:rPr lang="en-GB" sz="3200" dirty="0" smtClean="0">
                <a:latin typeface="Arial" panose="020B0604020202020204" pitchFamily="34" charset="0"/>
                <a:cs typeface="Arial" panose="020B0604020202020204" pitchFamily="34" charset="0"/>
              </a:rPr>
              <a:t>Most communication is done through your online </a:t>
            </a:r>
            <a:r>
              <a:rPr lang="en-GB" sz="3200" b="1" dirty="0" smtClean="0">
                <a:latin typeface="Arial" panose="020B0604020202020204" pitchFamily="34" charset="0"/>
                <a:cs typeface="Arial" panose="020B0604020202020204" pitchFamily="34" charset="0"/>
              </a:rPr>
              <a:t>journal</a:t>
            </a:r>
            <a:r>
              <a:rPr lang="en-GB" sz="3200" dirty="0" smtClean="0">
                <a:latin typeface="Arial" panose="020B0604020202020204" pitchFamily="34" charset="0"/>
                <a:cs typeface="Arial" panose="020B0604020202020204" pitchFamily="34" charset="0"/>
              </a:rPr>
              <a:t>;</a:t>
            </a:r>
          </a:p>
          <a:p>
            <a:pPr marL="457189" indent="-457189">
              <a:buFont typeface="Arial" panose="020B0604020202020204" pitchFamily="34" charset="0"/>
              <a:buChar char="•"/>
            </a:pPr>
            <a:r>
              <a:rPr lang="en-GB" sz="3200" dirty="0" smtClean="0">
                <a:latin typeface="Arial" panose="020B0604020202020204" pitchFamily="34" charset="0"/>
                <a:cs typeface="Arial" panose="020B0604020202020204" pitchFamily="34" charset="0"/>
              </a:rPr>
              <a:t>Tasks you have to do appear in your </a:t>
            </a:r>
            <a:r>
              <a:rPr lang="en-GB" sz="3200" b="1" dirty="0" smtClean="0">
                <a:latin typeface="Arial" panose="020B0604020202020204" pitchFamily="34" charset="0"/>
                <a:cs typeface="Arial" panose="020B0604020202020204" pitchFamily="34" charset="0"/>
              </a:rPr>
              <a:t>to-do list</a:t>
            </a:r>
            <a:r>
              <a:rPr lang="en-GB" sz="3200" dirty="0" smtClean="0">
                <a:latin typeface="Arial" panose="020B0604020202020204" pitchFamily="34" charset="0"/>
                <a:cs typeface="Arial" panose="020B0604020202020204" pitchFamily="34" charset="0"/>
              </a:rPr>
              <a:t> (see picture);</a:t>
            </a:r>
          </a:p>
          <a:p>
            <a:pPr marL="457189" indent="-457189">
              <a:buFont typeface="Arial" panose="020B0604020202020204" pitchFamily="34" charset="0"/>
              <a:buChar char="•"/>
            </a:pPr>
            <a:r>
              <a:rPr lang="en-GB" sz="3200" dirty="0" smtClean="0">
                <a:latin typeface="Arial" panose="020B0604020202020204" pitchFamily="34" charset="0"/>
                <a:cs typeface="Arial" panose="020B0604020202020204" pitchFamily="34" charset="0"/>
              </a:rPr>
              <a:t>You have to accept </a:t>
            </a:r>
            <a:r>
              <a:rPr lang="en-GB" sz="3200" b="1" dirty="0" smtClean="0">
                <a:latin typeface="Arial" panose="020B0604020202020204" pitchFamily="34" charset="0"/>
                <a:cs typeface="Arial" panose="020B0604020202020204" pitchFamily="34" charset="0"/>
              </a:rPr>
              <a:t>a tailored ‘claimant commitment</a:t>
            </a:r>
            <a:r>
              <a:rPr lang="en-GB" sz="3200" dirty="0" smtClean="0">
                <a:latin typeface="Arial" panose="020B0604020202020204" pitchFamily="34" charset="0"/>
                <a:cs typeface="Arial" panose="020B0604020202020204" pitchFamily="34" charset="0"/>
              </a:rPr>
              <a:t>’, e.g. ‘I will look for work for 16 hours per week;’</a:t>
            </a:r>
          </a:p>
          <a:p>
            <a:pPr marL="457189" indent="-457189">
              <a:buFont typeface="Arial" panose="020B0604020202020204" pitchFamily="34" charset="0"/>
              <a:buChar char="•"/>
            </a:pPr>
            <a:r>
              <a:rPr lang="en-GB" sz="3200" dirty="0" smtClean="0">
                <a:latin typeface="Arial" panose="020B0604020202020204" pitchFamily="34" charset="0"/>
                <a:cs typeface="Arial" panose="020B0604020202020204" pitchFamily="34" charset="0"/>
              </a:rPr>
              <a:t>Earnings are calculated each </a:t>
            </a:r>
            <a:r>
              <a:rPr lang="en-GB" sz="3200" dirty="0" smtClean="0">
                <a:latin typeface="Arial" panose="020B0604020202020204" pitchFamily="34" charset="0"/>
                <a:cs typeface="Arial" panose="020B0604020202020204" pitchFamily="34" charset="0"/>
              </a:rPr>
              <a:t>month</a:t>
            </a:r>
            <a:r>
              <a:rPr lang="en-GB" sz="3200"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using HMRC data so most people don’t have to keep updating information.</a:t>
            </a:r>
            <a:endParaRPr lang="en-GB" dirty="0"/>
          </a:p>
        </p:txBody>
      </p:sp>
      <p:pic>
        <p:nvPicPr>
          <p:cNvPr id="1026" name="Picture 2" descr="Image result for universal credit jour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234" y="1804034"/>
            <a:ext cx="4807233" cy="3791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506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365125"/>
            <a:ext cx="11084859" cy="1325563"/>
          </a:xfrm>
        </p:spPr>
        <p:txBody>
          <a:bodyPr/>
          <a:lstStyle/>
          <a:p>
            <a:r>
              <a:rPr lang="en-GB" b="1" dirty="0" smtClean="0">
                <a:solidFill>
                  <a:schemeClr val="accent1">
                    <a:lumMod val="75000"/>
                  </a:schemeClr>
                </a:solidFill>
                <a:latin typeface="Arial" panose="020B0604020202020204" pitchFamily="34" charset="0"/>
                <a:cs typeface="Arial" panose="020B0604020202020204" pitchFamily="34" charset="0"/>
              </a:rPr>
              <a:t>How much UC can you get?</a:t>
            </a:r>
            <a:r>
              <a:rPr lang="en-GB" dirty="0">
                <a:solidFill>
                  <a:schemeClr val="accent1">
                    <a:lumMod val="75000"/>
                  </a:schemeClr>
                </a:solidFill>
                <a:latin typeface="Arial" panose="020B0604020202020204" pitchFamily="34" charset="0"/>
                <a:cs typeface="Arial" panose="020B0604020202020204" pitchFamily="34" charset="0"/>
              </a:rPr>
              <a:t/>
            </a:r>
            <a:br>
              <a:rPr lang="en-GB" dirty="0">
                <a:solidFill>
                  <a:schemeClr val="accent1">
                    <a:lumMod val="75000"/>
                  </a:schemeClr>
                </a:solidFill>
                <a:latin typeface="Arial" panose="020B0604020202020204" pitchFamily="34" charset="0"/>
                <a:cs typeface="Arial" panose="020B0604020202020204" pitchFamily="34" charset="0"/>
              </a:rPr>
            </a:br>
            <a:endParaRPr lang="en-GB" dirty="0"/>
          </a:p>
        </p:txBody>
      </p:sp>
      <p:sp>
        <p:nvSpPr>
          <p:cNvPr id="3" name="Content Placeholder 2"/>
          <p:cNvSpPr>
            <a:spLocks noGrp="1"/>
          </p:cNvSpPr>
          <p:nvPr>
            <p:ph idx="1"/>
          </p:nvPr>
        </p:nvSpPr>
        <p:spPr>
          <a:xfrm>
            <a:off x="134471" y="1497106"/>
            <a:ext cx="11219329" cy="4652963"/>
          </a:xfrm>
        </p:spPr>
        <p:txBody>
          <a:bodyPr>
            <a:normAutofit/>
          </a:bodyPr>
          <a:lstStyle/>
          <a:p>
            <a:r>
              <a:rPr lang="en-GB" dirty="0" smtClean="0"/>
              <a:t>Unfortunately no easy answer – use a benefits calculator on the web</a:t>
            </a:r>
          </a:p>
          <a:p>
            <a:r>
              <a:rPr lang="en-GB" dirty="0" smtClean="0"/>
              <a:t>Examples are included for you</a:t>
            </a:r>
          </a:p>
          <a:p>
            <a:r>
              <a:rPr lang="en-GB" dirty="0" smtClean="0"/>
              <a:t>Working out UC is a five-step process:</a:t>
            </a:r>
          </a:p>
          <a:p>
            <a:pPr lvl="1"/>
            <a:endParaRPr lang="en-GB" dirty="0"/>
          </a:p>
          <a:p>
            <a:pPr marL="914400" lvl="1" indent="-457200">
              <a:buFont typeface="+mj-lt"/>
              <a:buAutoNum type="arabicPeriod"/>
            </a:pPr>
            <a:r>
              <a:rPr lang="en-GB" sz="3000" dirty="0" smtClean="0">
                <a:latin typeface="Arial" panose="020B0604020202020204" pitchFamily="34" charset="0"/>
                <a:cs typeface="Arial" panose="020B0604020202020204" pitchFamily="34" charset="0"/>
              </a:rPr>
              <a:t>Check the amount of savings they have;</a:t>
            </a:r>
          </a:p>
          <a:p>
            <a:pPr marL="914400" lvl="1" indent="-457200">
              <a:buFont typeface="+mj-lt"/>
              <a:buAutoNum type="arabicPeriod"/>
            </a:pPr>
            <a:r>
              <a:rPr lang="en-GB" sz="3000" dirty="0" smtClean="0">
                <a:latin typeface="Arial" panose="020B0604020202020204" pitchFamily="34" charset="0"/>
                <a:cs typeface="Arial" panose="020B0604020202020204" pitchFamily="34" charset="0"/>
              </a:rPr>
              <a:t>Add up the total they could get (based on circumstances);</a:t>
            </a:r>
          </a:p>
          <a:p>
            <a:pPr marL="914400" lvl="1" indent="-457200">
              <a:buFont typeface="+mj-lt"/>
              <a:buAutoNum type="arabicPeriod"/>
            </a:pPr>
            <a:r>
              <a:rPr lang="en-GB" sz="3000" dirty="0" smtClean="0">
                <a:latin typeface="Arial" panose="020B0604020202020204" pitchFamily="34" charset="0"/>
                <a:cs typeface="Arial" panose="020B0604020202020204" pitchFamily="34" charset="0"/>
              </a:rPr>
              <a:t>If they’re working check if any of their income is ignored;</a:t>
            </a:r>
          </a:p>
          <a:p>
            <a:pPr marL="914400" lvl="1" indent="-457200">
              <a:buFont typeface="+mj-lt"/>
              <a:buAutoNum type="arabicPeriod"/>
            </a:pPr>
            <a:r>
              <a:rPr lang="en-GB" sz="3000" dirty="0" smtClean="0">
                <a:latin typeface="Arial" panose="020B0604020202020204" pitchFamily="34" charset="0"/>
                <a:cs typeface="Arial" panose="020B0604020202020204" pitchFamily="34" charset="0"/>
              </a:rPr>
              <a:t>Deduct any earnings that aren’t ignored;</a:t>
            </a:r>
          </a:p>
          <a:p>
            <a:pPr marL="914400" lvl="1" indent="-457200">
              <a:buFont typeface="+mj-lt"/>
              <a:buAutoNum type="arabicPeriod"/>
            </a:pPr>
            <a:r>
              <a:rPr lang="en-GB" sz="3000" dirty="0" smtClean="0">
                <a:latin typeface="Arial" panose="020B0604020202020204" pitchFamily="34" charset="0"/>
                <a:cs typeface="Arial" panose="020B0604020202020204" pitchFamily="34" charset="0"/>
              </a:rPr>
              <a:t>Apply the benefit cap.</a:t>
            </a: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395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365125"/>
            <a:ext cx="11084859" cy="1325563"/>
          </a:xfrm>
        </p:spPr>
        <p:txBody>
          <a:bodyPr/>
          <a:lstStyle/>
          <a:p>
            <a:r>
              <a:rPr lang="en-GB" b="1" dirty="0" smtClean="0">
                <a:solidFill>
                  <a:schemeClr val="accent1">
                    <a:lumMod val="75000"/>
                  </a:schemeClr>
                </a:solidFill>
                <a:latin typeface="Arial" panose="020B0604020202020204" pitchFamily="34" charset="0"/>
                <a:cs typeface="Arial" panose="020B0604020202020204" pitchFamily="34" charset="0"/>
              </a:rPr>
              <a:t>Example: Jane</a:t>
            </a:r>
            <a:r>
              <a:rPr lang="en-GB" dirty="0">
                <a:solidFill>
                  <a:schemeClr val="accent1">
                    <a:lumMod val="75000"/>
                  </a:schemeClr>
                </a:solidFill>
                <a:latin typeface="Arial" panose="020B0604020202020204" pitchFamily="34" charset="0"/>
                <a:cs typeface="Arial" panose="020B0604020202020204" pitchFamily="34" charset="0"/>
              </a:rPr>
              <a:t/>
            </a:r>
            <a:br>
              <a:rPr lang="en-GB" dirty="0">
                <a:solidFill>
                  <a:schemeClr val="accent1">
                    <a:lumMod val="75000"/>
                  </a:schemeClr>
                </a:solidFill>
                <a:latin typeface="Arial" panose="020B0604020202020204" pitchFamily="34" charset="0"/>
                <a:cs typeface="Arial" panose="020B0604020202020204" pitchFamily="34" charset="0"/>
              </a:rPr>
            </a:br>
            <a:endParaRPr lang="en-GB" dirty="0"/>
          </a:p>
        </p:txBody>
      </p:sp>
      <p:sp>
        <p:nvSpPr>
          <p:cNvPr id="3" name="Content Placeholder 2"/>
          <p:cNvSpPr>
            <a:spLocks noGrp="1"/>
          </p:cNvSpPr>
          <p:nvPr>
            <p:ph idx="1"/>
          </p:nvPr>
        </p:nvSpPr>
        <p:spPr>
          <a:xfrm>
            <a:off x="134471" y="1497106"/>
            <a:ext cx="11219329" cy="5197608"/>
          </a:xfrm>
        </p:spPr>
        <p:txBody>
          <a:bodyPr>
            <a:normAutofit fontScale="92500" lnSpcReduction="20000"/>
          </a:bodyPr>
          <a:lstStyle/>
          <a:p>
            <a:pPr marL="457200" lvl="1" indent="0">
              <a:buNone/>
            </a:pPr>
            <a:endParaRPr lang="en-GB" sz="3000" dirty="0" smtClean="0">
              <a:latin typeface="Arial" panose="020B0604020202020204" pitchFamily="34" charset="0"/>
              <a:cs typeface="Arial" panose="020B0604020202020204" pitchFamily="34" charset="0"/>
            </a:endParaRPr>
          </a:p>
          <a:p>
            <a:pPr marL="457200" lvl="1" indent="0">
              <a:buNone/>
            </a:pPr>
            <a:r>
              <a:rPr lang="en-GB" sz="3000" b="1" dirty="0" smtClean="0">
                <a:latin typeface="Arial" panose="020B0604020202020204" pitchFamily="34" charset="0"/>
                <a:cs typeface="Arial" panose="020B0604020202020204" pitchFamily="34" charset="0"/>
              </a:rPr>
              <a:t>Let’s walk through the process with Jane.</a:t>
            </a:r>
          </a:p>
          <a:p>
            <a:pPr marL="457200" lvl="1" indent="0">
              <a:buNone/>
            </a:pPr>
            <a:endParaRPr lang="en-GB" sz="3000" dirty="0" smtClean="0">
              <a:latin typeface="Arial" panose="020B0604020202020204" pitchFamily="34" charset="0"/>
              <a:cs typeface="Arial" panose="020B0604020202020204" pitchFamily="34" charset="0"/>
            </a:endParaRPr>
          </a:p>
          <a:p>
            <a:pPr marL="457200" lvl="1" indent="0">
              <a:buNone/>
            </a:pPr>
            <a:r>
              <a:rPr lang="en-GB" sz="3000" b="1" dirty="0" smtClean="0">
                <a:latin typeface="Arial" panose="020B0604020202020204" pitchFamily="34" charset="0"/>
                <a:cs typeface="Arial" panose="020B0604020202020204" pitchFamily="34" charset="0"/>
              </a:rPr>
              <a:t>Jane’s circumstances:</a:t>
            </a:r>
          </a:p>
          <a:p>
            <a:pPr marL="457200" lvl="1" indent="0">
              <a:buNone/>
            </a:pPr>
            <a:r>
              <a:rPr lang="en-GB" sz="3000" dirty="0" smtClean="0">
                <a:latin typeface="Arial" panose="020B0604020202020204" pitchFamily="34" charset="0"/>
                <a:cs typeface="Arial" panose="020B0604020202020204" pitchFamily="34" charset="0"/>
              </a:rPr>
              <a:t>Jane is 55 years-old. </a:t>
            </a:r>
          </a:p>
          <a:p>
            <a:pPr marL="457200" lvl="1" indent="0">
              <a:buNone/>
            </a:pPr>
            <a:r>
              <a:rPr lang="en-GB" sz="3000" dirty="0" smtClean="0">
                <a:latin typeface="Arial" panose="020B0604020202020204" pitchFamily="34" charset="0"/>
                <a:cs typeface="Arial" panose="020B0604020202020204" pitchFamily="34" charset="0"/>
              </a:rPr>
              <a:t>Jane has no savings. </a:t>
            </a:r>
            <a:br>
              <a:rPr lang="en-GB" sz="3000" dirty="0" smtClean="0">
                <a:latin typeface="Arial" panose="020B0604020202020204" pitchFamily="34" charset="0"/>
                <a:cs typeface="Arial" panose="020B0604020202020204" pitchFamily="34" charset="0"/>
              </a:rPr>
            </a:br>
            <a:r>
              <a:rPr lang="en-GB" sz="3000" dirty="0" smtClean="0">
                <a:latin typeface="Arial" panose="020B0604020202020204" pitchFamily="34" charset="0"/>
                <a:cs typeface="Arial" panose="020B0604020202020204" pitchFamily="34" charset="0"/>
              </a:rPr>
              <a:t>Jane is single.</a:t>
            </a:r>
            <a:br>
              <a:rPr lang="en-GB" sz="3000" dirty="0" smtClean="0">
                <a:latin typeface="Arial" panose="020B0604020202020204" pitchFamily="34" charset="0"/>
                <a:cs typeface="Arial" panose="020B0604020202020204" pitchFamily="34" charset="0"/>
              </a:rPr>
            </a:br>
            <a:r>
              <a:rPr lang="en-GB" sz="3000" dirty="0" smtClean="0">
                <a:latin typeface="Arial" panose="020B0604020202020204" pitchFamily="34" charset="0"/>
                <a:cs typeface="Arial" panose="020B0604020202020204" pitchFamily="34" charset="0"/>
              </a:rPr>
              <a:t>Jane has a one daughter who is 14.</a:t>
            </a:r>
          </a:p>
          <a:p>
            <a:pPr marL="457200" lvl="1" indent="0">
              <a:buNone/>
            </a:pPr>
            <a:r>
              <a:rPr lang="en-GB" sz="3000" dirty="0" smtClean="0">
                <a:latin typeface="Arial" panose="020B0604020202020204" pitchFamily="34" charset="0"/>
                <a:cs typeface="Arial" panose="020B0604020202020204" pitchFamily="34" charset="0"/>
              </a:rPr>
              <a:t>Jane gets DLA – Middle Rate Care – for her daughter.</a:t>
            </a:r>
          </a:p>
          <a:p>
            <a:pPr marL="457200" lvl="1" indent="0">
              <a:buNone/>
            </a:pPr>
            <a:r>
              <a:rPr lang="en-GB" sz="3000" dirty="0" smtClean="0">
                <a:latin typeface="Arial" panose="020B0604020202020204" pitchFamily="34" charset="0"/>
                <a:cs typeface="Arial" panose="020B0604020202020204" pitchFamily="34" charset="0"/>
              </a:rPr>
              <a:t>Jane is a council tenant with £100 per week rent.</a:t>
            </a:r>
          </a:p>
          <a:p>
            <a:pPr marL="457200" lvl="1" indent="0">
              <a:buNone/>
            </a:pPr>
            <a:r>
              <a:rPr lang="en-GB" sz="3000" dirty="0" smtClean="0">
                <a:latin typeface="Arial" panose="020B0604020202020204" pitchFamily="34" charset="0"/>
                <a:cs typeface="Arial" panose="020B0604020202020204" pitchFamily="34" charset="0"/>
              </a:rPr>
              <a:t>Jane works part-time and earns £200 per month.</a:t>
            </a:r>
          </a:p>
          <a:p>
            <a:pPr marL="457200" lvl="1" indent="0">
              <a:buNone/>
            </a:pPr>
            <a:r>
              <a:rPr lang="en-GB" sz="3000" dirty="0" smtClean="0">
                <a:latin typeface="Arial" panose="020B0604020202020204" pitchFamily="34" charset="0"/>
                <a:cs typeface="Arial" panose="020B0604020202020204" pitchFamily="34" charset="0"/>
              </a:rPr>
              <a:t>Jane has a personal pension of £50 per month.</a:t>
            </a:r>
          </a:p>
          <a:p>
            <a:pPr marL="457200" lvl="1" indent="0">
              <a:buNone/>
            </a:pPr>
            <a:r>
              <a:rPr lang="en-GB" sz="3000" dirty="0" smtClean="0">
                <a:latin typeface="Arial" panose="020B0604020202020204" pitchFamily="34" charset="0"/>
                <a:cs typeface="Arial" panose="020B0604020202020204" pitchFamily="34" charset="0"/>
              </a:rPr>
              <a:t/>
            </a:r>
            <a:br>
              <a:rPr lang="en-GB" sz="3000" dirty="0" smtClean="0">
                <a:latin typeface="Arial" panose="020B0604020202020204" pitchFamily="34" charset="0"/>
                <a:cs typeface="Arial" panose="020B0604020202020204" pitchFamily="34" charset="0"/>
              </a:rPr>
            </a:br>
            <a:endParaRPr lang="en-GB" sz="3000" dirty="0" smtClean="0">
              <a:latin typeface="Arial" panose="020B0604020202020204" pitchFamily="34" charset="0"/>
              <a:cs typeface="Arial" panose="020B0604020202020204" pitchFamily="34" charset="0"/>
            </a:endParaRPr>
          </a:p>
          <a:p>
            <a:pPr marL="457200" lvl="1" indent="0">
              <a:buNone/>
            </a:pPr>
            <a:endParaRPr lang="en-GB" sz="3000" dirty="0">
              <a:latin typeface="Arial" panose="020B0604020202020204" pitchFamily="34" charset="0"/>
              <a:cs typeface="Arial" panose="020B0604020202020204" pitchFamily="34" charset="0"/>
            </a:endParaRPr>
          </a:p>
          <a:p>
            <a:pPr marL="457200" lvl="1" indent="0">
              <a:buNone/>
            </a:pP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428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p:cNvSpPr/>
          <p:nvPr/>
        </p:nvSpPr>
        <p:spPr>
          <a:xfrm>
            <a:off x="985119" y="4351998"/>
            <a:ext cx="914399" cy="1043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xmlns="" id="{A75DDE28-F90C-48E9-8A7C-82F7C552E530}"/>
              </a:ext>
            </a:extLst>
          </p:cNvPr>
          <p:cNvSpPr txBox="1"/>
          <p:nvPr/>
        </p:nvSpPr>
        <p:spPr>
          <a:xfrm>
            <a:off x="310393" y="1489676"/>
            <a:ext cx="11392532" cy="646331"/>
          </a:xfrm>
          <a:prstGeom prst="rect">
            <a:avLst/>
          </a:prstGeom>
          <a:noFill/>
        </p:spPr>
        <p:txBody>
          <a:bodyPr wrap="square" rtlCol="0">
            <a:spAutoFit/>
          </a:bodyPr>
          <a:lstStyle/>
          <a:p>
            <a:endParaRPr lang="en-GB" b="1" dirty="0"/>
          </a:p>
          <a:p>
            <a:endParaRPr lang="en-GB" b="1" dirty="0"/>
          </a:p>
        </p:txBody>
      </p:sp>
      <p:sp>
        <p:nvSpPr>
          <p:cNvPr id="10" name="Title 1"/>
          <p:cNvSpPr>
            <a:spLocks noGrp="1"/>
          </p:cNvSpPr>
          <p:nvPr>
            <p:ph type="title"/>
          </p:nvPr>
        </p:nvSpPr>
        <p:spPr>
          <a:xfrm>
            <a:off x="268941" y="365125"/>
            <a:ext cx="11084859" cy="1325563"/>
          </a:xfrm>
        </p:spPr>
        <p:txBody>
          <a:bodyPr/>
          <a:lstStyle/>
          <a:p>
            <a:r>
              <a:rPr lang="en-GB" b="1" dirty="0" smtClean="0">
                <a:solidFill>
                  <a:schemeClr val="accent1">
                    <a:lumMod val="75000"/>
                  </a:schemeClr>
                </a:solidFill>
                <a:latin typeface="Arial" panose="020B0604020202020204" pitchFamily="34" charset="0"/>
                <a:cs typeface="Arial" panose="020B0604020202020204" pitchFamily="34" charset="0"/>
              </a:rPr>
              <a:t>Step 1: Savings</a:t>
            </a:r>
            <a:endParaRPr lang="en-GB" dirty="0"/>
          </a:p>
        </p:txBody>
      </p:sp>
      <p:sp>
        <p:nvSpPr>
          <p:cNvPr id="11" name="TextBox 10">
            <a:extLst>
              <a:ext uri="{FF2B5EF4-FFF2-40B4-BE49-F238E27FC236}">
                <a16:creationId xmlns:a16="http://schemas.microsoft.com/office/drawing/2014/main" xmlns="" id="{A75DDE28-F90C-48E9-8A7C-82F7C552E530}"/>
              </a:ext>
            </a:extLst>
          </p:cNvPr>
          <p:cNvSpPr txBox="1"/>
          <p:nvPr/>
        </p:nvSpPr>
        <p:spPr>
          <a:xfrm>
            <a:off x="310393" y="1489676"/>
            <a:ext cx="6460521" cy="2862322"/>
          </a:xfrm>
          <a:prstGeom prst="rect">
            <a:avLst/>
          </a:prstGeom>
          <a:noFill/>
        </p:spPr>
        <p:txBody>
          <a:bodyPr wrap="square" rtlCol="0">
            <a:spAutoFit/>
          </a:bodyPr>
          <a:lstStyle/>
          <a:p>
            <a:endParaRPr lang="en-GB"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First we check Jane’s savings. We know that Jane has no savings so this is okay.</a:t>
            </a:r>
          </a:p>
          <a:p>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If Jane had more than £16,000 in savings Jane would not be able to claim Universal Credit.</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If Jane had more between £6,000 and £16,000 in savings they would be taken away at the end.</a:t>
            </a:r>
            <a:endParaRPr lang="en-GB" sz="2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1127" y="-172248"/>
            <a:ext cx="3441175" cy="4865914"/>
          </a:xfrm>
          <a:prstGeom prst="rect">
            <a:avLst/>
          </a:prstGeom>
        </p:spPr>
      </p:pic>
      <p:sp>
        <p:nvSpPr>
          <p:cNvPr id="14" name="Right Arrow 13"/>
          <p:cNvSpPr/>
          <p:nvPr/>
        </p:nvSpPr>
        <p:spPr>
          <a:xfrm>
            <a:off x="0" y="4980528"/>
            <a:ext cx="11930743" cy="1934636"/>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5" name="Group 14"/>
          <p:cNvGrpSpPr/>
          <p:nvPr/>
        </p:nvGrpSpPr>
        <p:grpSpPr>
          <a:xfrm>
            <a:off x="7818502" y="5511656"/>
            <a:ext cx="1805922" cy="967318"/>
            <a:chOff x="7818502" y="570133"/>
            <a:chExt cx="1845468" cy="988500"/>
          </a:xfrm>
        </p:grpSpPr>
        <p:sp>
          <p:nvSpPr>
            <p:cNvPr id="28" name="Rectangle 27"/>
            <p:cNvSpPr/>
            <p:nvPr/>
          </p:nvSpPr>
          <p:spPr>
            <a:xfrm>
              <a:off x="7818502" y="570133"/>
              <a:ext cx="1845468" cy="988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angle 28"/>
            <p:cNvSpPr/>
            <p:nvPr/>
          </p:nvSpPr>
          <p:spPr>
            <a:xfrm>
              <a:off x="7818502" y="570133"/>
              <a:ext cx="1845468" cy="988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4. Deduct any income</a:t>
              </a:r>
            </a:p>
          </p:txBody>
        </p:sp>
      </p:grpSp>
      <p:grpSp>
        <p:nvGrpSpPr>
          <p:cNvPr id="16" name="Group 15"/>
          <p:cNvGrpSpPr/>
          <p:nvPr/>
        </p:nvGrpSpPr>
        <p:grpSpPr>
          <a:xfrm>
            <a:off x="5625205" y="5490810"/>
            <a:ext cx="1805922" cy="967318"/>
            <a:chOff x="5698612" y="498768"/>
            <a:chExt cx="1845468" cy="988500"/>
          </a:xfrm>
        </p:grpSpPr>
        <p:sp>
          <p:nvSpPr>
            <p:cNvPr id="26" name="Rectangle 25"/>
            <p:cNvSpPr/>
            <p:nvPr/>
          </p:nvSpPr>
          <p:spPr>
            <a:xfrm>
              <a:off x="5698612" y="498768"/>
              <a:ext cx="1845468" cy="988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p:cNvSpPr/>
            <p:nvPr/>
          </p:nvSpPr>
          <p:spPr>
            <a:xfrm>
              <a:off x="5698612" y="498768"/>
              <a:ext cx="1845468" cy="988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3 Check ignored earnings</a:t>
              </a:r>
            </a:p>
          </p:txBody>
        </p:sp>
      </p:grpSp>
      <p:grpSp>
        <p:nvGrpSpPr>
          <p:cNvPr id="17" name="Group 16"/>
          <p:cNvGrpSpPr/>
          <p:nvPr/>
        </p:nvGrpSpPr>
        <p:grpSpPr>
          <a:xfrm>
            <a:off x="9746113" y="5386843"/>
            <a:ext cx="1759438" cy="967318"/>
            <a:chOff x="9746113" y="445320"/>
            <a:chExt cx="1797966" cy="988500"/>
          </a:xfrm>
        </p:grpSpPr>
        <p:sp>
          <p:nvSpPr>
            <p:cNvPr id="24" name="Rectangle 23"/>
            <p:cNvSpPr/>
            <p:nvPr/>
          </p:nvSpPr>
          <p:spPr>
            <a:xfrm>
              <a:off x="9746113" y="445320"/>
              <a:ext cx="1797966" cy="988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angle 24"/>
            <p:cNvSpPr/>
            <p:nvPr/>
          </p:nvSpPr>
          <p:spPr>
            <a:xfrm>
              <a:off x="9746113" y="445320"/>
              <a:ext cx="1797966" cy="988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5. Benefit Cap</a:t>
              </a:r>
            </a:p>
          </p:txBody>
        </p:sp>
      </p:grpSp>
      <p:grpSp>
        <p:nvGrpSpPr>
          <p:cNvPr id="18" name="Group 17"/>
          <p:cNvGrpSpPr/>
          <p:nvPr/>
        </p:nvGrpSpPr>
        <p:grpSpPr>
          <a:xfrm>
            <a:off x="3199682" y="5453596"/>
            <a:ext cx="1805922" cy="967318"/>
            <a:chOff x="3199682" y="512073"/>
            <a:chExt cx="1845468" cy="988500"/>
          </a:xfrm>
        </p:grpSpPr>
        <p:sp>
          <p:nvSpPr>
            <p:cNvPr id="22" name="Rectangle 21"/>
            <p:cNvSpPr/>
            <p:nvPr/>
          </p:nvSpPr>
          <p:spPr>
            <a:xfrm>
              <a:off x="3199682" y="512073"/>
              <a:ext cx="1845468" cy="988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p:cNvSpPr/>
            <p:nvPr/>
          </p:nvSpPr>
          <p:spPr>
            <a:xfrm>
              <a:off x="3199682" y="512073"/>
              <a:ext cx="1845468" cy="988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2. Maximum amount</a:t>
              </a:r>
              <a:endParaRPr lang="en-GB" sz="2000" kern="1200" dirty="0"/>
            </a:p>
          </p:txBody>
        </p:sp>
      </p:grpSp>
      <p:grpSp>
        <p:nvGrpSpPr>
          <p:cNvPr id="19" name="Group 18"/>
          <p:cNvGrpSpPr/>
          <p:nvPr/>
        </p:nvGrpSpPr>
        <p:grpSpPr>
          <a:xfrm>
            <a:off x="985119" y="5453596"/>
            <a:ext cx="1805922" cy="967318"/>
            <a:chOff x="985119" y="512073"/>
            <a:chExt cx="1845468" cy="988500"/>
          </a:xfrm>
        </p:grpSpPr>
        <p:sp>
          <p:nvSpPr>
            <p:cNvPr id="20" name="Rectangle 19"/>
            <p:cNvSpPr/>
            <p:nvPr/>
          </p:nvSpPr>
          <p:spPr>
            <a:xfrm>
              <a:off x="985119" y="512073"/>
              <a:ext cx="1845468" cy="988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985119" y="512073"/>
              <a:ext cx="1845468" cy="988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GB" sz="2000" kern="1200" dirty="0" smtClean="0"/>
                <a:t>1. Savings	</a:t>
              </a:r>
              <a:endParaRPr lang="en-GB" sz="2000" kern="1200" dirty="0"/>
            </a:p>
          </p:txBody>
        </p:sp>
      </p:grpSp>
    </p:spTree>
    <p:extLst>
      <p:ext uri="{BB962C8B-B14F-4D97-AF65-F5344CB8AC3E}">
        <p14:creationId xmlns:p14="http://schemas.microsoft.com/office/powerpoint/2010/main" val="3340546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604882079"/>
              </p:ext>
            </p:extLst>
          </p:nvPr>
        </p:nvGraphicFramePr>
        <p:xfrm>
          <a:off x="0" y="5050972"/>
          <a:ext cx="12192000" cy="2012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own Arrow 7"/>
          <p:cNvSpPr/>
          <p:nvPr/>
        </p:nvSpPr>
        <p:spPr>
          <a:xfrm>
            <a:off x="3755572" y="4282488"/>
            <a:ext cx="914399" cy="1159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xmlns="" id="{A75DDE28-F90C-48E9-8A7C-82F7C552E530}"/>
              </a:ext>
            </a:extLst>
          </p:cNvPr>
          <p:cNvSpPr txBox="1"/>
          <p:nvPr/>
        </p:nvSpPr>
        <p:spPr>
          <a:xfrm>
            <a:off x="310393" y="1489676"/>
            <a:ext cx="11392532" cy="646331"/>
          </a:xfrm>
          <a:prstGeom prst="rect">
            <a:avLst/>
          </a:prstGeom>
          <a:noFill/>
        </p:spPr>
        <p:txBody>
          <a:bodyPr wrap="square" rtlCol="0">
            <a:spAutoFit/>
          </a:bodyPr>
          <a:lstStyle/>
          <a:p>
            <a:endParaRPr lang="en-GB" b="1" dirty="0"/>
          </a:p>
          <a:p>
            <a:endParaRPr lang="en-GB" b="1" dirty="0"/>
          </a:p>
        </p:txBody>
      </p:sp>
      <p:sp>
        <p:nvSpPr>
          <p:cNvPr id="10" name="Title 1"/>
          <p:cNvSpPr>
            <a:spLocks noGrp="1"/>
          </p:cNvSpPr>
          <p:nvPr>
            <p:ph type="title"/>
          </p:nvPr>
        </p:nvSpPr>
        <p:spPr>
          <a:xfrm>
            <a:off x="268941" y="365125"/>
            <a:ext cx="11084859" cy="1325563"/>
          </a:xfrm>
        </p:spPr>
        <p:txBody>
          <a:bodyPr/>
          <a:lstStyle/>
          <a:p>
            <a:r>
              <a:rPr lang="en-GB" b="1" dirty="0" smtClean="0">
                <a:solidFill>
                  <a:schemeClr val="accent1">
                    <a:lumMod val="75000"/>
                  </a:schemeClr>
                </a:solidFill>
                <a:latin typeface="Arial" panose="020B0604020202020204" pitchFamily="34" charset="0"/>
                <a:cs typeface="Arial" panose="020B0604020202020204" pitchFamily="34" charset="0"/>
              </a:rPr>
              <a:t>Step 2: Maximum amount</a:t>
            </a:r>
            <a:endParaRPr lang="en-GB" dirty="0"/>
          </a:p>
        </p:txBody>
      </p:sp>
      <p:sp>
        <p:nvSpPr>
          <p:cNvPr id="11" name="TextBox 10">
            <a:extLst>
              <a:ext uri="{FF2B5EF4-FFF2-40B4-BE49-F238E27FC236}">
                <a16:creationId xmlns:a16="http://schemas.microsoft.com/office/drawing/2014/main" xmlns="" id="{A75DDE28-F90C-48E9-8A7C-82F7C552E530}"/>
              </a:ext>
            </a:extLst>
          </p:cNvPr>
          <p:cNvSpPr txBox="1"/>
          <p:nvPr/>
        </p:nvSpPr>
        <p:spPr>
          <a:xfrm>
            <a:off x="310393" y="1489676"/>
            <a:ext cx="8430836" cy="2616101"/>
          </a:xfrm>
          <a:prstGeom prst="rect">
            <a:avLst/>
          </a:prstGeom>
          <a:noFill/>
        </p:spPr>
        <p:txBody>
          <a:bodyPr wrap="square" rtlCol="0">
            <a:spAutoFit/>
          </a:bodyPr>
          <a:lstStyle/>
          <a:p>
            <a:endParaRPr lang="en-GB"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t>We check all the different bits of Universal Credit that Jane can get. They’re like </a:t>
            </a:r>
            <a:r>
              <a:rPr lang="en-GB" dirty="0" err="1" smtClean="0"/>
              <a:t>lego</a:t>
            </a:r>
            <a:r>
              <a:rPr lang="en-GB" dirty="0" smtClean="0"/>
              <a:t> blocks with each block being worth an amount of money. All of the blocks added together is the maximum Universal Credit that Jane could get before considering any deductions. </a:t>
            </a:r>
          </a:p>
          <a:p>
            <a:endParaRPr lang="en-GB" dirty="0" smtClean="0"/>
          </a:p>
          <a:p>
            <a:pPr marL="285750" indent="-285750">
              <a:buFont typeface="Arial" panose="020B0604020202020204" pitchFamily="34" charset="0"/>
              <a:buChar char="•"/>
            </a:pPr>
            <a:r>
              <a:rPr lang="en-GB" dirty="0" smtClean="0"/>
              <a:t>There</a:t>
            </a:r>
            <a:r>
              <a:rPr lang="en-GB" dirty="0" smtClean="0"/>
              <a:t>’s blocks for: each person to live on (a standard allowance), for having a child (a child element), for having a child on DLA (a disabled child element), for having housing cost (a housing element) ad for being a carer (a carer element).</a:t>
            </a:r>
            <a:endParaRPr lang="en-GB" dirty="0"/>
          </a:p>
        </p:txBody>
      </p:sp>
      <p:grpSp>
        <p:nvGrpSpPr>
          <p:cNvPr id="2" name="Group 1"/>
          <p:cNvGrpSpPr/>
          <p:nvPr/>
        </p:nvGrpSpPr>
        <p:grpSpPr>
          <a:xfrm>
            <a:off x="8665029" y="3861679"/>
            <a:ext cx="3472543" cy="1487947"/>
            <a:chOff x="8665029" y="3861679"/>
            <a:chExt cx="3472543" cy="1487947"/>
          </a:xfrm>
        </p:grpSpPr>
        <p:pic>
          <p:nvPicPr>
            <p:cNvPr id="12" name="Picture 2" descr="Image result for lego block png">
              <a:extLst>
                <a:ext uri="{FF2B5EF4-FFF2-40B4-BE49-F238E27FC236}">
                  <a16:creationId xmlns:a16="http://schemas.microsoft.com/office/drawing/2014/main" xmlns="" id="{64517010-E94A-4658-80D6-87E934121A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5029" y="3861679"/>
              <a:ext cx="3472543" cy="14879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229BC27D-3398-4FE2-A538-7F76E5B0E67F}"/>
                </a:ext>
              </a:extLst>
            </p:cNvPr>
            <p:cNvSpPr txBox="1"/>
            <p:nvPr/>
          </p:nvSpPr>
          <p:spPr>
            <a:xfrm>
              <a:off x="8982653" y="4282488"/>
              <a:ext cx="2837297" cy="646331"/>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a:t>
              </a:r>
              <a:r>
                <a:rPr lang="en-GB" dirty="0" smtClean="0">
                  <a:solidFill>
                    <a:schemeClr val="bg1"/>
                  </a:solidFill>
                  <a:latin typeface="Arial" panose="020B0604020202020204" pitchFamily="34" charset="0"/>
                  <a:cs typeface="Arial" panose="020B0604020202020204" pitchFamily="34" charset="0"/>
                </a:rPr>
                <a:t>317.82</a:t>
              </a:r>
              <a:br>
                <a:rPr lang="en-GB" dirty="0" smtClean="0">
                  <a:solidFill>
                    <a:schemeClr val="bg1"/>
                  </a:solidFill>
                  <a:latin typeface="Arial" panose="020B0604020202020204" pitchFamily="34" charset="0"/>
                  <a:cs typeface="Arial" panose="020B0604020202020204" pitchFamily="34" charset="0"/>
                </a:rPr>
              </a:br>
              <a:r>
                <a:rPr lang="en-GB" dirty="0" smtClean="0">
                  <a:solidFill>
                    <a:schemeClr val="bg1"/>
                  </a:solidFill>
                  <a:latin typeface="Arial" panose="020B0604020202020204" pitchFamily="34" charset="0"/>
                  <a:cs typeface="Arial" panose="020B0604020202020204" pitchFamily="34" charset="0"/>
                </a:rPr>
                <a:t>Standard Allowance</a:t>
              </a:r>
              <a:endParaRPr lang="en-GB" dirty="0">
                <a:solidFill>
                  <a:schemeClr val="bg1"/>
                </a:solidFill>
                <a:latin typeface="Arial" panose="020B0604020202020204" pitchFamily="34" charset="0"/>
                <a:cs typeface="Arial" panose="020B0604020202020204" pitchFamily="34" charset="0"/>
              </a:endParaRPr>
            </a:p>
          </p:txBody>
        </p:sp>
      </p:grpSp>
      <p:grpSp>
        <p:nvGrpSpPr>
          <p:cNvPr id="3" name="Group 2"/>
          <p:cNvGrpSpPr/>
          <p:nvPr/>
        </p:nvGrpSpPr>
        <p:grpSpPr>
          <a:xfrm>
            <a:off x="8665029" y="2943868"/>
            <a:ext cx="3472543" cy="1487947"/>
            <a:chOff x="8665029" y="2943868"/>
            <a:chExt cx="3472543" cy="1487947"/>
          </a:xfrm>
        </p:grpSpPr>
        <p:pic>
          <p:nvPicPr>
            <p:cNvPr id="15" name="Picture 2" descr="Image result for lego block png">
              <a:extLst>
                <a:ext uri="{FF2B5EF4-FFF2-40B4-BE49-F238E27FC236}">
                  <a16:creationId xmlns:a16="http://schemas.microsoft.com/office/drawing/2014/main" xmlns="" id="{64517010-E94A-4658-80D6-87E934121A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5029" y="2943868"/>
              <a:ext cx="3472543" cy="14879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229BC27D-3398-4FE2-A538-7F76E5B0E67F}"/>
                </a:ext>
              </a:extLst>
            </p:cNvPr>
            <p:cNvSpPr txBox="1"/>
            <p:nvPr/>
          </p:nvSpPr>
          <p:spPr>
            <a:xfrm>
              <a:off x="8982653" y="3364677"/>
              <a:ext cx="2837297" cy="646331"/>
            </a:xfrm>
            <a:prstGeom prst="rect">
              <a:avLst/>
            </a:prstGeom>
            <a:noFill/>
          </p:spPr>
          <p:txBody>
            <a:bodyPr wrap="square" rtlCol="0">
              <a:spAutoFit/>
            </a:bodyPr>
            <a:lstStyle/>
            <a:p>
              <a:pPr algn="ctr"/>
              <a:r>
                <a:rPr lang="en-GB" dirty="0" smtClean="0">
                  <a:solidFill>
                    <a:schemeClr val="bg1"/>
                  </a:solidFill>
                  <a:latin typeface="Arial" panose="020B0604020202020204" pitchFamily="34" charset="0"/>
                  <a:cs typeface="Arial" panose="020B0604020202020204" pitchFamily="34" charset="0"/>
                </a:rPr>
                <a:t>£277.08</a:t>
              </a:r>
              <a:br>
                <a:rPr lang="en-GB" dirty="0" smtClean="0">
                  <a:solidFill>
                    <a:schemeClr val="bg1"/>
                  </a:solidFill>
                  <a:latin typeface="Arial" panose="020B0604020202020204" pitchFamily="34" charset="0"/>
                  <a:cs typeface="Arial" panose="020B0604020202020204" pitchFamily="34" charset="0"/>
                </a:rPr>
              </a:br>
              <a:r>
                <a:rPr lang="en-GB" dirty="0" smtClean="0">
                  <a:solidFill>
                    <a:schemeClr val="bg1"/>
                  </a:solidFill>
                  <a:latin typeface="Arial" panose="020B0604020202020204" pitchFamily="34" charset="0"/>
                  <a:cs typeface="Arial" panose="020B0604020202020204" pitchFamily="34" charset="0"/>
                </a:rPr>
                <a:t>Child Element</a:t>
              </a:r>
              <a:endParaRPr lang="en-GB" dirty="0">
                <a:solidFill>
                  <a:schemeClr val="bg1"/>
                </a:solidFill>
                <a:latin typeface="Arial" panose="020B0604020202020204" pitchFamily="34" charset="0"/>
                <a:cs typeface="Arial" panose="020B0604020202020204" pitchFamily="34" charset="0"/>
              </a:endParaRPr>
            </a:p>
          </p:txBody>
        </p:sp>
      </p:grpSp>
      <p:pic>
        <p:nvPicPr>
          <p:cNvPr id="18" name="Picture 2" descr="Image result for lego block png">
            <a:extLst>
              <a:ext uri="{FF2B5EF4-FFF2-40B4-BE49-F238E27FC236}">
                <a16:creationId xmlns:a16="http://schemas.microsoft.com/office/drawing/2014/main" xmlns="" id="{64517010-E94A-4658-80D6-87E934121A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5028" y="2036876"/>
            <a:ext cx="3472543" cy="148794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229BC27D-3398-4FE2-A538-7F76E5B0E67F}"/>
              </a:ext>
            </a:extLst>
          </p:cNvPr>
          <p:cNvSpPr txBox="1"/>
          <p:nvPr/>
        </p:nvSpPr>
        <p:spPr>
          <a:xfrm>
            <a:off x="8982653" y="2596191"/>
            <a:ext cx="2837297" cy="646331"/>
          </a:xfrm>
          <a:prstGeom prst="rect">
            <a:avLst/>
          </a:prstGeom>
          <a:noFill/>
        </p:spPr>
        <p:txBody>
          <a:bodyPr wrap="square" rtlCol="0">
            <a:spAutoFit/>
          </a:bodyPr>
          <a:lstStyle/>
          <a:p>
            <a:pPr algn="ctr"/>
            <a:r>
              <a:rPr lang="en-GB" dirty="0" smtClean="0">
                <a:solidFill>
                  <a:schemeClr val="bg1"/>
                </a:solidFill>
                <a:latin typeface="Arial" panose="020B0604020202020204" pitchFamily="34" charset="0"/>
                <a:cs typeface="Arial" panose="020B0604020202020204" pitchFamily="34" charset="0"/>
              </a:rPr>
              <a:t>£126.11</a:t>
            </a:r>
            <a:br>
              <a:rPr lang="en-GB" dirty="0" smtClean="0">
                <a:solidFill>
                  <a:schemeClr val="bg1"/>
                </a:solidFill>
                <a:latin typeface="Arial" panose="020B0604020202020204" pitchFamily="34" charset="0"/>
                <a:cs typeface="Arial" panose="020B0604020202020204" pitchFamily="34" charset="0"/>
              </a:rPr>
            </a:br>
            <a:r>
              <a:rPr lang="en-GB" dirty="0" smtClean="0">
                <a:solidFill>
                  <a:schemeClr val="bg1"/>
                </a:solidFill>
                <a:latin typeface="Arial" panose="020B0604020202020204" pitchFamily="34" charset="0"/>
                <a:cs typeface="Arial" panose="020B0604020202020204" pitchFamily="34" charset="0"/>
              </a:rPr>
              <a:t>Disabled Child Element</a:t>
            </a:r>
            <a:endParaRPr lang="en-GB" dirty="0">
              <a:solidFill>
                <a:schemeClr val="bg1"/>
              </a:solidFill>
              <a:latin typeface="Arial" panose="020B0604020202020204" pitchFamily="34" charset="0"/>
              <a:cs typeface="Arial" panose="020B0604020202020204" pitchFamily="34" charset="0"/>
            </a:endParaRPr>
          </a:p>
        </p:txBody>
      </p:sp>
      <p:pic>
        <p:nvPicPr>
          <p:cNvPr id="20" name="Picture 2" descr="Image result for lego block png">
            <a:extLst>
              <a:ext uri="{FF2B5EF4-FFF2-40B4-BE49-F238E27FC236}">
                <a16:creationId xmlns:a16="http://schemas.microsoft.com/office/drawing/2014/main" xmlns="" id="{64517010-E94A-4658-80D6-87E934121A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5028" y="1114676"/>
            <a:ext cx="3472543" cy="148794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229BC27D-3398-4FE2-A538-7F76E5B0E67F}"/>
              </a:ext>
            </a:extLst>
          </p:cNvPr>
          <p:cNvSpPr txBox="1"/>
          <p:nvPr/>
        </p:nvSpPr>
        <p:spPr>
          <a:xfrm>
            <a:off x="8982653" y="1673991"/>
            <a:ext cx="2837297" cy="646331"/>
          </a:xfrm>
          <a:prstGeom prst="rect">
            <a:avLst/>
          </a:prstGeom>
          <a:noFill/>
        </p:spPr>
        <p:txBody>
          <a:bodyPr wrap="square" rtlCol="0">
            <a:spAutoFit/>
          </a:bodyPr>
          <a:lstStyle/>
          <a:p>
            <a:pPr algn="ctr"/>
            <a:r>
              <a:rPr lang="en-GB" dirty="0" smtClean="0">
                <a:solidFill>
                  <a:schemeClr val="bg1"/>
                </a:solidFill>
                <a:latin typeface="Arial" panose="020B0604020202020204" pitchFamily="34" charset="0"/>
                <a:cs typeface="Arial" panose="020B0604020202020204" pitchFamily="34" charset="0"/>
              </a:rPr>
              <a:t>£433</a:t>
            </a:r>
            <a:br>
              <a:rPr lang="en-GB" dirty="0" smtClean="0">
                <a:solidFill>
                  <a:schemeClr val="bg1"/>
                </a:solidFill>
                <a:latin typeface="Arial" panose="020B0604020202020204" pitchFamily="34" charset="0"/>
                <a:cs typeface="Arial" panose="020B0604020202020204" pitchFamily="34" charset="0"/>
              </a:rPr>
            </a:br>
            <a:r>
              <a:rPr lang="en-GB" dirty="0" smtClean="0">
                <a:solidFill>
                  <a:schemeClr val="bg1"/>
                </a:solidFill>
                <a:latin typeface="Arial" panose="020B0604020202020204" pitchFamily="34" charset="0"/>
                <a:cs typeface="Arial" panose="020B0604020202020204" pitchFamily="34" charset="0"/>
              </a:rPr>
              <a:t>Housing Element</a:t>
            </a:r>
            <a:endParaRPr lang="en-GB" dirty="0">
              <a:solidFill>
                <a:schemeClr val="bg1"/>
              </a:solidFill>
              <a:latin typeface="Arial" panose="020B0604020202020204" pitchFamily="34" charset="0"/>
              <a:cs typeface="Arial" panose="020B0604020202020204" pitchFamily="34" charset="0"/>
            </a:endParaRPr>
          </a:p>
        </p:txBody>
      </p:sp>
      <p:pic>
        <p:nvPicPr>
          <p:cNvPr id="22" name="Picture 2" descr="Image result for lego block png">
            <a:extLst>
              <a:ext uri="{FF2B5EF4-FFF2-40B4-BE49-F238E27FC236}">
                <a16:creationId xmlns:a16="http://schemas.microsoft.com/office/drawing/2014/main" xmlns="" id="{64517010-E94A-4658-80D6-87E934121A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4451" y="187666"/>
            <a:ext cx="3472543" cy="148794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xmlns="" id="{229BC27D-3398-4FE2-A538-7F76E5B0E67F}"/>
              </a:ext>
            </a:extLst>
          </p:cNvPr>
          <p:cNvSpPr txBox="1"/>
          <p:nvPr/>
        </p:nvSpPr>
        <p:spPr>
          <a:xfrm>
            <a:off x="8982076" y="746981"/>
            <a:ext cx="2837297" cy="646331"/>
          </a:xfrm>
          <a:prstGeom prst="rect">
            <a:avLst/>
          </a:prstGeom>
          <a:noFill/>
        </p:spPr>
        <p:txBody>
          <a:bodyPr wrap="square" rtlCol="0">
            <a:spAutoFit/>
          </a:bodyPr>
          <a:lstStyle/>
          <a:p>
            <a:pPr algn="ctr"/>
            <a:r>
              <a:rPr lang="en-GB" dirty="0" smtClean="0">
                <a:solidFill>
                  <a:schemeClr val="bg1"/>
                </a:solidFill>
                <a:latin typeface="Arial" panose="020B0604020202020204" pitchFamily="34" charset="0"/>
                <a:cs typeface="Arial" panose="020B0604020202020204" pitchFamily="34" charset="0"/>
              </a:rPr>
              <a:t>£156.45</a:t>
            </a:r>
            <a:br>
              <a:rPr lang="en-GB" dirty="0" smtClean="0">
                <a:solidFill>
                  <a:schemeClr val="bg1"/>
                </a:solidFill>
                <a:latin typeface="Arial" panose="020B0604020202020204" pitchFamily="34" charset="0"/>
                <a:cs typeface="Arial" panose="020B0604020202020204" pitchFamily="34" charset="0"/>
              </a:rPr>
            </a:br>
            <a:r>
              <a:rPr lang="en-GB" dirty="0" smtClean="0">
                <a:solidFill>
                  <a:schemeClr val="bg1"/>
                </a:solidFill>
                <a:latin typeface="Arial" panose="020B0604020202020204" pitchFamily="34" charset="0"/>
                <a:cs typeface="Arial" panose="020B0604020202020204" pitchFamily="34" charset="0"/>
              </a:rPr>
              <a:t>Carer Element</a:t>
            </a:r>
            <a:endParaRPr lang="en-GB"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229BC27D-3398-4FE2-A538-7F76E5B0E67F}"/>
              </a:ext>
            </a:extLst>
          </p:cNvPr>
          <p:cNvSpPr txBox="1"/>
          <p:nvPr/>
        </p:nvSpPr>
        <p:spPr>
          <a:xfrm>
            <a:off x="8908100" y="11920"/>
            <a:ext cx="2837297" cy="646331"/>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Total: £1310.46</a:t>
            </a:r>
            <a:r>
              <a:rPr lang="en-GB" dirty="0" smtClean="0">
                <a:solidFill>
                  <a:srgbClr val="FF0000"/>
                </a:solidFill>
                <a:latin typeface="Arial" panose="020B0604020202020204" pitchFamily="34" charset="0"/>
                <a:cs typeface="Arial" panose="020B0604020202020204" pitchFamily="34" charset="0"/>
              </a:rPr>
              <a:t/>
            </a:r>
            <a:br>
              <a:rPr lang="en-GB" dirty="0" smtClean="0">
                <a:solidFill>
                  <a:srgbClr val="FF0000"/>
                </a:solidFill>
                <a:latin typeface="Arial" panose="020B0604020202020204" pitchFamily="34" charset="0"/>
                <a:cs typeface="Arial" panose="020B0604020202020204" pitchFamily="34" charset="0"/>
              </a:rPr>
            </a:b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098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0" y="5050972"/>
          <a:ext cx="12192000" cy="2012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own Arrow 7"/>
          <p:cNvSpPr/>
          <p:nvPr/>
        </p:nvSpPr>
        <p:spPr>
          <a:xfrm>
            <a:off x="6237514" y="4325473"/>
            <a:ext cx="914399" cy="1159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xmlns="" id="{A75DDE28-F90C-48E9-8A7C-82F7C552E530}"/>
              </a:ext>
            </a:extLst>
          </p:cNvPr>
          <p:cNvSpPr txBox="1"/>
          <p:nvPr/>
        </p:nvSpPr>
        <p:spPr>
          <a:xfrm>
            <a:off x="310393" y="1489676"/>
            <a:ext cx="11392532" cy="646331"/>
          </a:xfrm>
          <a:prstGeom prst="rect">
            <a:avLst/>
          </a:prstGeom>
          <a:noFill/>
        </p:spPr>
        <p:txBody>
          <a:bodyPr wrap="square" rtlCol="0">
            <a:spAutoFit/>
          </a:bodyPr>
          <a:lstStyle/>
          <a:p>
            <a:endParaRPr lang="en-GB" b="1" dirty="0"/>
          </a:p>
          <a:p>
            <a:endParaRPr lang="en-GB" b="1" dirty="0"/>
          </a:p>
        </p:txBody>
      </p:sp>
      <p:sp>
        <p:nvSpPr>
          <p:cNvPr id="10" name="Title 1"/>
          <p:cNvSpPr>
            <a:spLocks noGrp="1"/>
          </p:cNvSpPr>
          <p:nvPr>
            <p:ph type="title"/>
          </p:nvPr>
        </p:nvSpPr>
        <p:spPr>
          <a:xfrm>
            <a:off x="268941" y="365125"/>
            <a:ext cx="11084859" cy="1325563"/>
          </a:xfrm>
        </p:spPr>
        <p:txBody>
          <a:bodyPr/>
          <a:lstStyle/>
          <a:p>
            <a:r>
              <a:rPr lang="en-GB" b="1" dirty="0" smtClean="0">
                <a:solidFill>
                  <a:schemeClr val="accent1">
                    <a:lumMod val="75000"/>
                  </a:schemeClr>
                </a:solidFill>
                <a:latin typeface="Arial" panose="020B0604020202020204" pitchFamily="34" charset="0"/>
                <a:cs typeface="Arial" panose="020B0604020202020204" pitchFamily="34" charset="0"/>
              </a:rPr>
              <a:t>Step 3: Check for ignored earnings</a:t>
            </a:r>
            <a:endParaRPr lang="en-GB" dirty="0"/>
          </a:p>
        </p:txBody>
      </p:sp>
      <p:sp>
        <p:nvSpPr>
          <p:cNvPr id="11" name="TextBox 10">
            <a:extLst>
              <a:ext uri="{FF2B5EF4-FFF2-40B4-BE49-F238E27FC236}">
                <a16:creationId xmlns:a16="http://schemas.microsoft.com/office/drawing/2014/main" xmlns="" id="{A75DDE28-F90C-48E9-8A7C-82F7C552E530}"/>
              </a:ext>
            </a:extLst>
          </p:cNvPr>
          <p:cNvSpPr txBox="1"/>
          <p:nvPr/>
        </p:nvSpPr>
        <p:spPr>
          <a:xfrm>
            <a:off x="310392" y="1489675"/>
            <a:ext cx="10520893" cy="2554545"/>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Now that we know the total UC Jane can get is £1310 we need to take away any earnings. </a:t>
            </a:r>
            <a:r>
              <a:rPr lang="en-GB" sz="2000" dirty="0" smtClean="0">
                <a:latin typeface="Arial" panose="020B0604020202020204" pitchFamily="34" charset="0"/>
                <a:cs typeface="Arial" panose="020B0604020202020204" pitchFamily="34" charset="0"/>
              </a:rPr>
              <a:t>Before we do this we check if any of Jane’s earnings are ignored. </a:t>
            </a:r>
          </a:p>
          <a:p>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If the right circumstances are met the DWP will either ignore £192 of Jane’s earnings or £397, depending on her circumstances. </a:t>
            </a: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In this case </a:t>
            </a:r>
            <a:r>
              <a:rPr lang="en-GB" sz="2000" b="1" dirty="0" smtClean="0">
                <a:latin typeface="Arial" panose="020B0604020202020204" pitchFamily="34" charset="0"/>
                <a:cs typeface="Arial" panose="020B0604020202020204" pitchFamily="34" charset="0"/>
              </a:rPr>
              <a:t>£192 of Jane’s earnings are ignored </a:t>
            </a:r>
            <a:r>
              <a:rPr lang="en-GB" sz="2000" dirty="0" smtClean="0">
                <a:latin typeface="Arial" panose="020B0604020202020204" pitchFamily="34" charset="0"/>
                <a:cs typeface="Arial" panose="020B0604020202020204" pitchFamily="34" charset="0"/>
              </a:rPr>
              <a:t>because Jane has housing costs and responsibility for a child.</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96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0" y="5050972"/>
          <a:ext cx="12192000" cy="2012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own Arrow 7"/>
          <p:cNvSpPr/>
          <p:nvPr/>
        </p:nvSpPr>
        <p:spPr>
          <a:xfrm>
            <a:off x="8305800" y="4605653"/>
            <a:ext cx="914399" cy="890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xmlns="" id="{A75DDE28-F90C-48E9-8A7C-82F7C552E530}"/>
              </a:ext>
            </a:extLst>
          </p:cNvPr>
          <p:cNvSpPr txBox="1"/>
          <p:nvPr/>
        </p:nvSpPr>
        <p:spPr>
          <a:xfrm>
            <a:off x="310393" y="1489676"/>
            <a:ext cx="11392532" cy="646331"/>
          </a:xfrm>
          <a:prstGeom prst="rect">
            <a:avLst/>
          </a:prstGeom>
          <a:noFill/>
        </p:spPr>
        <p:txBody>
          <a:bodyPr wrap="square" rtlCol="0">
            <a:spAutoFit/>
          </a:bodyPr>
          <a:lstStyle/>
          <a:p>
            <a:endParaRPr lang="en-GB" b="1" dirty="0"/>
          </a:p>
          <a:p>
            <a:endParaRPr lang="en-GB" b="1" dirty="0"/>
          </a:p>
        </p:txBody>
      </p:sp>
      <p:sp>
        <p:nvSpPr>
          <p:cNvPr id="10" name="Title 1"/>
          <p:cNvSpPr>
            <a:spLocks noGrp="1"/>
          </p:cNvSpPr>
          <p:nvPr>
            <p:ph type="title"/>
          </p:nvPr>
        </p:nvSpPr>
        <p:spPr>
          <a:xfrm>
            <a:off x="268941" y="365125"/>
            <a:ext cx="11084859" cy="1325563"/>
          </a:xfrm>
        </p:spPr>
        <p:txBody>
          <a:bodyPr/>
          <a:lstStyle/>
          <a:p>
            <a:r>
              <a:rPr lang="en-GB" b="1" dirty="0" smtClean="0">
                <a:solidFill>
                  <a:schemeClr val="accent1">
                    <a:lumMod val="75000"/>
                  </a:schemeClr>
                </a:solidFill>
                <a:latin typeface="Arial" panose="020B0604020202020204" pitchFamily="34" charset="0"/>
                <a:cs typeface="Arial" panose="020B0604020202020204" pitchFamily="34" charset="0"/>
              </a:rPr>
              <a:t>Step 4: Deduct any income</a:t>
            </a:r>
            <a:endParaRPr lang="en-GB" dirty="0"/>
          </a:p>
        </p:txBody>
      </p:sp>
      <p:sp>
        <p:nvSpPr>
          <p:cNvPr id="11" name="TextBox 10">
            <a:extLst>
              <a:ext uri="{FF2B5EF4-FFF2-40B4-BE49-F238E27FC236}">
                <a16:creationId xmlns:a16="http://schemas.microsoft.com/office/drawing/2014/main" xmlns="" id="{A75DDE28-F90C-48E9-8A7C-82F7C552E530}"/>
              </a:ext>
            </a:extLst>
          </p:cNvPr>
          <p:cNvSpPr txBox="1"/>
          <p:nvPr/>
        </p:nvSpPr>
        <p:spPr>
          <a:xfrm>
            <a:off x="310392" y="1489675"/>
            <a:ext cx="11433985" cy="3477875"/>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We know that Jane’s maximum UC is £1310.46. We </a:t>
            </a:r>
            <a:r>
              <a:rPr lang="en-GB" sz="2000" dirty="0">
                <a:latin typeface="Arial" panose="020B0604020202020204" pitchFamily="34" charset="0"/>
                <a:cs typeface="Arial" panose="020B0604020202020204" pitchFamily="34" charset="0"/>
              </a:rPr>
              <a:t>know that Jane’s income is £400 per month</a:t>
            </a:r>
            <a:r>
              <a:rPr lang="en-GB" sz="2000" dirty="0" smtClean="0">
                <a:latin typeface="Arial" panose="020B0604020202020204" pitchFamily="34" charset="0"/>
                <a:cs typeface="Arial" panose="020B0604020202020204" pitchFamily="34" charset="0"/>
              </a:rPr>
              <a:t>.</a:t>
            </a:r>
          </a:p>
          <a:p>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We ignore the first £192 of Jane’s </a:t>
            </a:r>
            <a:r>
              <a:rPr lang="en-GB" sz="2000" b="1" dirty="0" smtClean="0">
                <a:latin typeface="Arial" panose="020B0604020202020204" pitchFamily="34" charset="0"/>
                <a:cs typeface="Arial" panose="020B0604020202020204" pitchFamily="34" charset="0"/>
              </a:rPr>
              <a:t>earnings</a:t>
            </a:r>
            <a:r>
              <a:rPr lang="en-GB" sz="2000" dirty="0" smtClean="0">
                <a:latin typeface="Arial" panose="020B0604020202020204" pitchFamily="34" charset="0"/>
                <a:cs typeface="Arial" panose="020B0604020202020204" pitchFamily="34" charset="0"/>
              </a:rPr>
              <a:t> and so we consider Jane to have £208 of earnings that aren’t ignored. For every £1 of earnings Jane has that aren’t ignored, 63p will be taken from Jane’s Universal Credit.</a:t>
            </a:r>
          </a:p>
          <a:p>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This means £131.04 is taken away from Jane’s UC. This means her total amount is £1179.42.</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We then deduct any</a:t>
            </a:r>
            <a:r>
              <a:rPr lang="en-GB" sz="2000" b="1" dirty="0" smtClean="0">
                <a:latin typeface="Arial" panose="020B0604020202020204" pitchFamily="34" charset="0"/>
                <a:cs typeface="Arial" panose="020B0604020202020204" pitchFamily="34" charset="0"/>
              </a:rPr>
              <a:t> unearned </a:t>
            </a:r>
            <a:r>
              <a:rPr lang="en-GB" sz="2000" dirty="0" smtClean="0">
                <a:latin typeface="Arial" panose="020B0604020202020204" pitchFamily="34" charset="0"/>
                <a:cs typeface="Arial" panose="020B0604020202020204" pitchFamily="34" charset="0"/>
              </a:rPr>
              <a:t>income. This includes her Pension of £50p/m. This means £50 is taken away, meaning the total is now £1129.42</a:t>
            </a: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037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54801" y="296638"/>
            <a:ext cx="6193048" cy="2642281"/>
          </a:xfrm>
          <a:prstGeom prst="rect">
            <a:avLst/>
          </a:prstGeom>
          <a:noFill/>
          <a:ln>
            <a:noFill/>
          </a:ln>
        </p:spPr>
        <p:txBody>
          <a:bodyPr vert="horz" wrap="square" lIns="121900" tIns="60933" rIns="121900" bIns="60933" rtlCol="0" anchor="t" anchorCtr="0">
            <a:noAutofit/>
          </a:bodyPr>
          <a:lstStyle/>
          <a:p>
            <a:r>
              <a:rPr lang="en-US" sz="4267" dirty="0">
                <a:solidFill>
                  <a:srgbClr val="264888"/>
                </a:solidFill>
              </a:rPr>
              <a:t>How can </a:t>
            </a:r>
            <a:r>
              <a:rPr lang="en-US" sz="4267" dirty="0" err="1">
                <a:solidFill>
                  <a:srgbClr val="264888"/>
                </a:solidFill>
              </a:rPr>
              <a:t>carers</a:t>
            </a:r>
            <a:r>
              <a:rPr lang="en-US" sz="4267" dirty="0">
                <a:solidFill>
                  <a:srgbClr val="264888"/>
                </a:solidFill>
              </a:rPr>
              <a:t> access the </a:t>
            </a:r>
            <a:r>
              <a:rPr lang="en-US" sz="4267" dirty="0" err="1">
                <a:solidFill>
                  <a:srgbClr val="264888"/>
                </a:solidFill>
              </a:rPr>
              <a:t>Carers</a:t>
            </a:r>
            <a:r>
              <a:rPr lang="en-US" sz="4267" dirty="0">
                <a:solidFill>
                  <a:srgbClr val="264888"/>
                </a:solidFill>
              </a:rPr>
              <a:t> Advice Service?</a:t>
            </a:r>
          </a:p>
        </p:txBody>
      </p:sp>
      <p:pic>
        <p:nvPicPr>
          <p:cNvPr id="3" name="Picture 2"/>
          <p:cNvPicPr>
            <a:picLocks noChangeAspect="1"/>
          </p:cNvPicPr>
          <p:nvPr/>
        </p:nvPicPr>
        <p:blipFill rotWithShape="1">
          <a:blip r:embed="rId3"/>
          <a:srcRect l="291" t="13271" r="93406" b="71637"/>
          <a:stretch/>
        </p:blipFill>
        <p:spPr>
          <a:xfrm>
            <a:off x="1757231" y="3322540"/>
            <a:ext cx="768349" cy="1035051"/>
          </a:xfrm>
          <a:prstGeom prst="rect">
            <a:avLst/>
          </a:prstGeom>
        </p:spPr>
      </p:pic>
      <p:pic>
        <p:nvPicPr>
          <p:cNvPr id="9" name="Picture 8"/>
          <p:cNvPicPr>
            <a:picLocks noChangeAspect="1"/>
          </p:cNvPicPr>
          <p:nvPr/>
        </p:nvPicPr>
        <p:blipFill rotWithShape="1">
          <a:blip r:embed="rId4"/>
          <a:srcRect l="293" t="13319" r="91061" b="71543"/>
          <a:stretch/>
        </p:blipFill>
        <p:spPr>
          <a:xfrm flipH="1">
            <a:off x="4492415" y="3164931"/>
            <a:ext cx="1054100" cy="1038224"/>
          </a:xfrm>
          <a:prstGeom prst="rect">
            <a:avLst/>
          </a:prstGeom>
          <a:ln>
            <a:noFill/>
          </a:ln>
        </p:spPr>
      </p:pic>
      <p:pic>
        <p:nvPicPr>
          <p:cNvPr id="6" name="Picture 5"/>
          <p:cNvPicPr>
            <a:picLocks noChangeAspect="1"/>
          </p:cNvPicPr>
          <p:nvPr/>
        </p:nvPicPr>
        <p:blipFill rotWithShape="1">
          <a:blip r:embed="rId5"/>
          <a:srcRect l="257" t="13360" r="90931" b="73075"/>
          <a:stretch/>
        </p:blipFill>
        <p:spPr>
          <a:xfrm>
            <a:off x="8603413" y="2775938"/>
            <a:ext cx="1074207" cy="930273"/>
          </a:xfrm>
          <a:prstGeom prst="rect">
            <a:avLst/>
          </a:prstGeom>
        </p:spPr>
      </p:pic>
      <p:pic>
        <p:nvPicPr>
          <p:cNvPr id="8" name="Picture 7"/>
          <p:cNvPicPr>
            <a:picLocks noChangeAspect="1"/>
          </p:cNvPicPr>
          <p:nvPr/>
        </p:nvPicPr>
        <p:blipFill rotWithShape="1">
          <a:blip r:embed="rId6"/>
          <a:srcRect l="259" t="13358" r="91017" b="71365"/>
          <a:stretch/>
        </p:blipFill>
        <p:spPr>
          <a:xfrm>
            <a:off x="9111485" y="738006"/>
            <a:ext cx="1063625" cy="1047749"/>
          </a:xfrm>
          <a:prstGeom prst="rect">
            <a:avLst/>
          </a:prstGeom>
        </p:spPr>
      </p:pic>
      <p:pic>
        <p:nvPicPr>
          <p:cNvPr id="10" name="Picture 9"/>
          <p:cNvPicPr>
            <a:picLocks noChangeAspect="1"/>
          </p:cNvPicPr>
          <p:nvPr/>
        </p:nvPicPr>
        <p:blipFill rotWithShape="1">
          <a:blip r:embed="rId7"/>
          <a:srcRect l="291" t="13274" r="91116" b="73439"/>
          <a:stretch/>
        </p:blipFill>
        <p:spPr>
          <a:xfrm>
            <a:off x="9643298" y="2794988"/>
            <a:ext cx="1047749" cy="911224"/>
          </a:xfrm>
          <a:prstGeom prst="rect">
            <a:avLst/>
          </a:prstGeom>
        </p:spPr>
      </p:pic>
      <p:pic>
        <p:nvPicPr>
          <p:cNvPr id="11" name="Picture 10"/>
          <p:cNvPicPr>
            <a:picLocks noChangeAspect="1"/>
          </p:cNvPicPr>
          <p:nvPr/>
        </p:nvPicPr>
        <p:blipFill rotWithShape="1">
          <a:blip r:embed="rId8"/>
          <a:srcRect l="276" t="13518" r="92660" b="71204"/>
          <a:stretch/>
        </p:blipFill>
        <p:spPr>
          <a:xfrm>
            <a:off x="9212649" y="4680515"/>
            <a:ext cx="861297" cy="1047751"/>
          </a:xfrm>
          <a:prstGeom prst="rect">
            <a:avLst/>
          </a:prstGeom>
        </p:spPr>
      </p:pic>
      <p:cxnSp>
        <p:nvCxnSpPr>
          <p:cNvPr id="4" name="Straight Arrow Connector 3"/>
          <p:cNvCxnSpPr/>
          <p:nvPr/>
        </p:nvCxnSpPr>
        <p:spPr>
          <a:xfrm flipV="1">
            <a:off x="2893254" y="3778944"/>
            <a:ext cx="1405881" cy="26309"/>
          </a:xfrm>
          <a:prstGeom prst="straightConnector1">
            <a:avLst/>
          </a:prstGeom>
          <a:ln w="57150">
            <a:solidFill>
              <a:srgbClr val="264888"/>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34460" y="2069068"/>
            <a:ext cx="2103005" cy="1245979"/>
          </a:xfrm>
          <a:prstGeom prst="straightConnector1">
            <a:avLst/>
          </a:prstGeom>
          <a:ln w="57150">
            <a:solidFill>
              <a:srgbClr val="26488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734460" y="3643750"/>
            <a:ext cx="2103005" cy="1481"/>
          </a:xfrm>
          <a:prstGeom prst="straightConnector1">
            <a:avLst/>
          </a:prstGeom>
          <a:ln w="57150">
            <a:solidFill>
              <a:srgbClr val="26488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742548" y="3983895"/>
            <a:ext cx="2094917" cy="1172472"/>
          </a:xfrm>
          <a:prstGeom prst="straightConnector1">
            <a:avLst/>
          </a:prstGeom>
          <a:ln w="57150">
            <a:solidFill>
              <a:srgbClr val="264888"/>
            </a:solidFill>
            <a:tailEnd type="triangle"/>
          </a:ln>
        </p:spPr>
        <p:style>
          <a:lnRef idx="1">
            <a:schemeClr val="accent1"/>
          </a:lnRef>
          <a:fillRef idx="0">
            <a:schemeClr val="accent1"/>
          </a:fillRef>
          <a:effectRef idx="0">
            <a:schemeClr val="accent1"/>
          </a:effectRef>
          <a:fontRef idx="minor">
            <a:schemeClr val="tx1"/>
          </a:fontRef>
        </p:style>
      </p:cxnSp>
      <p:sp>
        <p:nvSpPr>
          <p:cNvPr id="25" name="Shape 92"/>
          <p:cNvSpPr txBox="1">
            <a:spLocks/>
          </p:cNvSpPr>
          <p:nvPr/>
        </p:nvSpPr>
        <p:spPr>
          <a:xfrm>
            <a:off x="1023627" y="4350722"/>
            <a:ext cx="2168376" cy="544892"/>
          </a:xfrm>
          <a:prstGeom prst="rect">
            <a:avLst/>
          </a:prstGeom>
          <a:noFill/>
          <a:ln>
            <a:noFill/>
          </a:ln>
        </p:spPr>
        <p:txBody>
          <a:bodyPr wrap="square" lIns="121900" tIns="60933" rIns="121900" bIns="60933"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742950" marR="0" lvl="1" indent="698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gn="ctr">
              <a:spcBef>
                <a:spcPts val="0"/>
              </a:spcBef>
            </a:pPr>
            <a:r>
              <a:rPr lang="en-US" sz="1867" dirty="0"/>
              <a:t>Referral received</a:t>
            </a:r>
          </a:p>
        </p:txBody>
      </p:sp>
      <p:sp>
        <p:nvSpPr>
          <p:cNvPr id="26" name="Shape 92"/>
          <p:cNvSpPr txBox="1">
            <a:spLocks/>
          </p:cNvSpPr>
          <p:nvPr/>
        </p:nvSpPr>
        <p:spPr>
          <a:xfrm>
            <a:off x="3456901" y="4276615"/>
            <a:ext cx="2762736" cy="1229685"/>
          </a:xfrm>
          <a:prstGeom prst="rect">
            <a:avLst/>
          </a:prstGeom>
          <a:noFill/>
          <a:ln>
            <a:noFill/>
          </a:ln>
        </p:spPr>
        <p:txBody>
          <a:bodyPr wrap="square" lIns="121900" tIns="60933" rIns="121900" bIns="60933"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742950" marR="0" lvl="1" indent="698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gn="ctr">
              <a:spcBef>
                <a:spcPts val="0"/>
              </a:spcBef>
            </a:pPr>
            <a:r>
              <a:rPr lang="en-US" sz="1867" dirty="0"/>
              <a:t>We aim to call the </a:t>
            </a:r>
            <a:r>
              <a:rPr lang="en-US" sz="1867" dirty="0" err="1"/>
              <a:t>carer</a:t>
            </a:r>
            <a:r>
              <a:rPr lang="en-US" sz="1867" dirty="0"/>
              <a:t> to discuss their issue within 1 working day</a:t>
            </a:r>
          </a:p>
        </p:txBody>
      </p:sp>
      <p:sp>
        <p:nvSpPr>
          <p:cNvPr id="28" name="Shape 92"/>
          <p:cNvSpPr txBox="1">
            <a:spLocks/>
          </p:cNvSpPr>
          <p:nvPr/>
        </p:nvSpPr>
        <p:spPr>
          <a:xfrm>
            <a:off x="7837465" y="1793886"/>
            <a:ext cx="3611664" cy="544892"/>
          </a:xfrm>
          <a:prstGeom prst="rect">
            <a:avLst/>
          </a:prstGeom>
          <a:noFill/>
          <a:ln>
            <a:noFill/>
          </a:ln>
        </p:spPr>
        <p:txBody>
          <a:bodyPr wrap="square" lIns="121900" tIns="60933" rIns="121900" bIns="60933"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742950" marR="0" lvl="1" indent="698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gn="ctr">
              <a:spcBef>
                <a:spcPts val="0"/>
              </a:spcBef>
            </a:pPr>
            <a:r>
              <a:rPr lang="en-US" sz="1867" dirty="0"/>
              <a:t>Email or printed information to assist with self-help</a:t>
            </a:r>
          </a:p>
        </p:txBody>
      </p:sp>
      <p:sp>
        <p:nvSpPr>
          <p:cNvPr id="29" name="Shape 92"/>
          <p:cNvSpPr txBox="1">
            <a:spLocks/>
          </p:cNvSpPr>
          <p:nvPr/>
        </p:nvSpPr>
        <p:spPr>
          <a:xfrm>
            <a:off x="7871787" y="3702991"/>
            <a:ext cx="3611664" cy="647424"/>
          </a:xfrm>
          <a:prstGeom prst="rect">
            <a:avLst/>
          </a:prstGeom>
          <a:noFill/>
          <a:ln>
            <a:noFill/>
          </a:ln>
        </p:spPr>
        <p:txBody>
          <a:bodyPr wrap="square" lIns="121900" tIns="60933" rIns="121900" bIns="60933"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742950" marR="0" lvl="1" indent="698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gn="ctr">
              <a:spcBef>
                <a:spcPts val="0"/>
              </a:spcBef>
            </a:pPr>
            <a:r>
              <a:rPr lang="en-US" sz="1867" dirty="0"/>
              <a:t>A face-to-face (or telephone) appointment with an adviser</a:t>
            </a:r>
          </a:p>
        </p:txBody>
      </p:sp>
      <p:sp>
        <p:nvSpPr>
          <p:cNvPr id="31" name="Shape 92"/>
          <p:cNvSpPr txBox="1">
            <a:spLocks/>
          </p:cNvSpPr>
          <p:nvPr/>
        </p:nvSpPr>
        <p:spPr>
          <a:xfrm>
            <a:off x="7666879" y="5714628"/>
            <a:ext cx="3611664" cy="647424"/>
          </a:xfrm>
          <a:prstGeom prst="rect">
            <a:avLst/>
          </a:prstGeom>
          <a:noFill/>
          <a:ln>
            <a:noFill/>
          </a:ln>
        </p:spPr>
        <p:txBody>
          <a:bodyPr wrap="square" lIns="121900" tIns="60933" rIns="121900" bIns="60933"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742950" marR="0" lvl="1" indent="698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gn="ctr">
              <a:spcBef>
                <a:spcPts val="0"/>
              </a:spcBef>
            </a:pPr>
            <a:r>
              <a:rPr lang="en-US" sz="1867" dirty="0"/>
              <a:t>Signpost or referral to relevant </a:t>
            </a:r>
            <a:r>
              <a:rPr lang="en-US" sz="1867" dirty="0" err="1"/>
              <a:t>organisation</a:t>
            </a:r>
            <a:endParaRPr lang="en-US" sz="1867" dirty="0"/>
          </a:p>
        </p:txBody>
      </p:sp>
      <p:sp>
        <p:nvSpPr>
          <p:cNvPr id="46" name="Shape 92"/>
          <p:cNvSpPr txBox="1">
            <a:spLocks/>
          </p:cNvSpPr>
          <p:nvPr/>
        </p:nvSpPr>
        <p:spPr>
          <a:xfrm>
            <a:off x="1" y="6116985"/>
            <a:ext cx="7228732" cy="647424"/>
          </a:xfrm>
          <a:prstGeom prst="rect">
            <a:avLst/>
          </a:prstGeom>
          <a:noFill/>
          <a:ln>
            <a:noFill/>
          </a:ln>
        </p:spPr>
        <p:txBody>
          <a:bodyPr wrap="square" lIns="121900" tIns="60933" rIns="121900" bIns="60933"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742950" marR="0" lvl="1" indent="698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spcBef>
                <a:spcPts val="0"/>
              </a:spcBef>
            </a:pPr>
            <a:r>
              <a:rPr lang="en-US" sz="1867" dirty="0"/>
              <a:t>Referral number: 0207 358 8711</a:t>
            </a:r>
            <a:br>
              <a:rPr lang="en-US" sz="1867" dirty="0"/>
            </a:br>
            <a:r>
              <a:rPr lang="en-US" sz="1867" dirty="0"/>
              <a:t>Referrals can be made via www.citizensadvicesouthwark.org.uk</a:t>
            </a:r>
          </a:p>
        </p:txBody>
      </p:sp>
    </p:spTree>
    <p:extLst>
      <p:ext uri="{BB962C8B-B14F-4D97-AF65-F5344CB8AC3E}">
        <p14:creationId xmlns:p14="http://schemas.microsoft.com/office/powerpoint/2010/main" val="3075525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0" y="5050972"/>
          <a:ext cx="12192000" cy="2012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own Arrow 7"/>
          <p:cNvSpPr/>
          <p:nvPr/>
        </p:nvSpPr>
        <p:spPr>
          <a:xfrm>
            <a:off x="10189029" y="4415675"/>
            <a:ext cx="914399" cy="890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xmlns="" id="{A75DDE28-F90C-48E9-8A7C-82F7C552E530}"/>
              </a:ext>
            </a:extLst>
          </p:cNvPr>
          <p:cNvSpPr txBox="1"/>
          <p:nvPr/>
        </p:nvSpPr>
        <p:spPr>
          <a:xfrm>
            <a:off x="310393" y="1489676"/>
            <a:ext cx="11392532" cy="646331"/>
          </a:xfrm>
          <a:prstGeom prst="rect">
            <a:avLst/>
          </a:prstGeom>
          <a:noFill/>
        </p:spPr>
        <p:txBody>
          <a:bodyPr wrap="square" rtlCol="0">
            <a:spAutoFit/>
          </a:bodyPr>
          <a:lstStyle/>
          <a:p>
            <a:endParaRPr lang="en-GB" b="1" dirty="0"/>
          </a:p>
          <a:p>
            <a:endParaRPr lang="en-GB" b="1" dirty="0"/>
          </a:p>
        </p:txBody>
      </p:sp>
      <p:sp>
        <p:nvSpPr>
          <p:cNvPr id="10" name="Title 1"/>
          <p:cNvSpPr>
            <a:spLocks noGrp="1"/>
          </p:cNvSpPr>
          <p:nvPr>
            <p:ph type="title"/>
          </p:nvPr>
        </p:nvSpPr>
        <p:spPr>
          <a:xfrm>
            <a:off x="268941" y="365125"/>
            <a:ext cx="11084859" cy="1325563"/>
          </a:xfrm>
        </p:spPr>
        <p:txBody>
          <a:bodyPr/>
          <a:lstStyle/>
          <a:p>
            <a:r>
              <a:rPr lang="en-GB" b="1" dirty="0" smtClean="0">
                <a:solidFill>
                  <a:schemeClr val="accent1">
                    <a:lumMod val="75000"/>
                  </a:schemeClr>
                </a:solidFill>
                <a:latin typeface="Arial" panose="020B0604020202020204" pitchFamily="34" charset="0"/>
                <a:cs typeface="Arial" panose="020B0604020202020204" pitchFamily="34" charset="0"/>
              </a:rPr>
              <a:t>Step 5: Apply benefit cap (and other deductions)</a:t>
            </a:r>
            <a:endParaRPr lang="en-GB" dirty="0"/>
          </a:p>
        </p:txBody>
      </p:sp>
      <p:sp>
        <p:nvSpPr>
          <p:cNvPr id="11" name="TextBox 10">
            <a:extLst>
              <a:ext uri="{FF2B5EF4-FFF2-40B4-BE49-F238E27FC236}">
                <a16:creationId xmlns:a16="http://schemas.microsoft.com/office/drawing/2014/main" xmlns="" id="{A75DDE28-F90C-48E9-8A7C-82F7C552E530}"/>
              </a:ext>
            </a:extLst>
          </p:cNvPr>
          <p:cNvSpPr txBox="1"/>
          <p:nvPr/>
        </p:nvSpPr>
        <p:spPr>
          <a:xfrm>
            <a:off x="310393" y="1747849"/>
            <a:ext cx="5977425" cy="2923877"/>
          </a:xfrm>
          <a:prstGeom prst="rect">
            <a:avLst/>
          </a:prstGeom>
          <a:noFill/>
        </p:spPr>
        <p:txBody>
          <a:bodyPr wrap="square" rtlCol="0">
            <a:spAutoFit/>
          </a:bodyPr>
          <a:lstStyle/>
          <a:p>
            <a:pPr marL="342900" indent="-342900">
              <a:buFont typeface="Arial" panose="020B0604020202020204" pitchFamily="34" charset="0"/>
              <a:buChar char="•"/>
            </a:pPr>
            <a:r>
              <a:rPr lang="en-GB" sz="2300" dirty="0" smtClean="0">
                <a:latin typeface="Arial" panose="020B0604020202020204" pitchFamily="34" charset="0"/>
                <a:cs typeface="Arial" panose="020B0604020202020204" pitchFamily="34" charset="0"/>
              </a:rPr>
              <a:t>We would then check if the benefit cap applied – the benefit cap for Jane is £1916.67 per month. This is the maximum benefits Jane can get before the cap applies. </a:t>
            </a:r>
          </a:p>
          <a:p>
            <a:endParaRPr lang="en-GB" sz="23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300" dirty="0" smtClean="0">
                <a:latin typeface="Arial" panose="020B0604020202020204" pitchFamily="34" charset="0"/>
                <a:cs typeface="Arial" panose="020B0604020202020204" pitchFamily="34" charset="0"/>
              </a:rPr>
              <a:t>Jane’s total UC is less than this so no deduction applies.</a:t>
            </a:r>
            <a:endParaRPr lang="en-GB" sz="23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7819" y="1600486"/>
            <a:ext cx="3972928" cy="3320143"/>
          </a:xfrm>
          <a:prstGeom prst="rect">
            <a:avLst/>
          </a:prstGeom>
        </p:spPr>
      </p:pic>
    </p:spTree>
    <p:extLst>
      <p:ext uri="{BB962C8B-B14F-4D97-AF65-F5344CB8AC3E}">
        <p14:creationId xmlns:p14="http://schemas.microsoft.com/office/powerpoint/2010/main" val="76829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8941" y="365125"/>
            <a:ext cx="11084859" cy="1325563"/>
          </a:xfrm>
        </p:spPr>
        <p:txBody>
          <a:bodyPr/>
          <a:lstStyle/>
          <a:p>
            <a:r>
              <a:rPr lang="en-GB" b="1" dirty="0" smtClean="0">
                <a:solidFill>
                  <a:schemeClr val="accent1"/>
                </a:solidFill>
                <a:latin typeface="Arial" panose="020B0604020202020204" pitchFamily="34" charset="0"/>
                <a:cs typeface="Arial" panose="020B0604020202020204" pitchFamily="34" charset="0"/>
              </a:rPr>
              <a:t>A better way! Use a benefits calculator.</a:t>
            </a:r>
            <a:endParaRPr lang="en-GB" b="1" dirty="0">
              <a:solidFill>
                <a:schemeClr val="accent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4054674" y="2110699"/>
            <a:ext cx="5944280" cy="2915778"/>
          </a:xfrm>
          <a:prstGeom prst="rect">
            <a:avLst/>
          </a:prstGeom>
        </p:spPr>
      </p:pic>
      <p:pic>
        <p:nvPicPr>
          <p:cNvPr id="7" name="Picture 6"/>
          <p:cNvPicPr>
            <a:picLocks noChangeAspect="1"/>
          </p:cNvPicPr>
          <p:nvPr/>
        </p:nvPicPr>
        <p:blipFill>
          <a:blip r:embed="rId3"/>
          <a:stretch>
            <a:fillRect/>
          </a:stretch>
        </p:blipFill>
        <p:spPr>
          <a:xfrm>
            <a:off x="0" y="2188028"/>
            <a:ext cx="4054674" cy="3439886"/>
          </a:xfrm>
          <a:prstGeom prst="rect">
            <a:avLst/>
          </a:prstGeom>
        </p:spPr>
      </p:pic>
      <p:pic>
        <p:nvPicPr>
          <p:cNvPr id="8" name="Picture 7"/>
          <p:cNvPicPr>
            <a:picLocks noChangeAspect="1"/>
          </p:cNvPicPr>
          <p:nvPr/>
        </p:nvPicPr>
        <p:blipFill>
          <a:blip r:embed="rId4"/>
          <a:stretch>
            <a:fillRect/>
          </a:stretch>
        </p:blipFill>
        <p:spPr>
          <a:xfrm>
            <a:off x="8355029" y="2110699"/>
            <a:ext cx="3836971" cy="3260272"/>
          </a:xfrm>
          <a:prstGeom prst="rect">
            <a:avLst/>
          </a:prstGeom>
        </p:spPr>
      </p:pic>
      <p:sp>
        <p:nvSpPr>
          <p:cNvPr id="9" name="Rectangle 8"/>
          <p:cNvSpPr/>
          <p:nvPr/>
        </p:nvSpPr>
        <p:spPr>
          <a:xfrm>
            <a:off x="1" y="2110699"/>
            <a:ext cx="4054674" cy="3337601"/>
          </a:xfrm>
          <a:prstGeom prst="rect">
            <a:avLst/>
          </a:pr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054672" y="2110699"/>
            <a:ext cx="4300355" cy="3337601"/>
          </a:xfrm>
          <a:prstGeom prst="rect">
            <a:avLst/>
          </a:pr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355026" y="2110699"/>
            <a:ext cx="3836973" cy="3337601"/>
          </a:xfrm>
          <a:prstGeom prst="rect">
            <a:avLst/>
          </a:pr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p:cNvSpPr txBox="1">
            <a:spLocks/>
          </p:cNvSpPr>
          <p:nvPr/>
        </p:nvSpPr>
        <p:spPr>
          <a:xfrm>
            <a:off x="3461658" y="6034317"/>
            <a:ext cx="8730342" cy="8236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b="1" dirty="0" smtClean="0">
                <a:solidFill>
                  <a:schemeClr val="accent1"/>
                </a:solidFill>
                <a:latin typeface="Arial" panose="020B0604020202020204" pitchFamily="34" charset="0"/>
                <a:cs typeface="Arial" panose="020B0604020202020204" pitchFamily="34" charset="0"/>
              </a:rPr>
              <a:t>(or your local advice agency)</a:t>
            </a:r>
          </a:p>
          <a:p>
            <a:pPr algn="r"/>
            <a:endParaRPr lang="en-GB"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4807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365125"/>
            <a:ext cx="11146971" cy="1325563"/>
          </a:xfrm>
        </p:spPr>
        <p:txBody>
          <a:bodyPr/>
          <a:lstStyle/>
          <a:p>
            <a:r>
              <a:rPr lang="en-GB" b="1" dirty="0" smtClean="0">
                <a:solidFill>
                  <a:schemeClr val="accent1"/>
                </a:solidFill>
                <a:latin typeface="Arial" panose="020B0604020202020204" pitchFamily="34" charset="0"/>
                <a:cs typeface="Arial" panose="020B0604020202020204" pitchFamily="34" charset="0"/>
              </a:rPr>
              <a:t>Things you might have to do – your commitments</a:t>
            </a:r>
            <a:endParaRPr lang="en-GB" b="1"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206829" y="2013176"/>
            <a:ext cx="6080308" cy="4202566"/>
          </a:xfrm>
          <a:prstGeom prst="rect">
            <a:avLst/>
          </a:prstGeom>
        </p:spPr>
      </p:pic>
      <p:pic>
        <p:nvPicPr>
          <p:cNvPr id="6" name="Picture 5"/>
          <p:cNvPicPr>
            <a:picLocks noChangeAspect="1"/>
          </p:cNvPicPr>
          <p:nvPr/>
        </p:nvPicPr>
        <p:blipFill>
          <a:blip r:embed="rId3"/>
          <a:stretch>
            <a:fillRect/>
          </a:stretch>
        </p:blipFill>
        <p:spPr>
          <a:xfrm>
            <a:off x="6461889" y="1393372"/>
            <a:ext cx="5212359" cy="2399619"/>
          </a:xfrm>
          <a:prstGeom prst="rect">
            <a:avLst/>
          </a:prstGeom>
        </p:spPr>
      </p:pic>
      <p:pic>
        <p:nvPicPr>
          <p:cNvPr id="7" name="Picture 6"/>
          <p:cNvPicPr>
            <a:picLocks noChangeAspect="1"/>
          </p:cNvPicPr>
          <p:nvPr/>
        </p:nvPicPr>
        <p:blipFill>
          <a:blip r:embed="rId4"/>
          <a:stretch>
            <a:fillRect/>
          </a:stretch>
        </p:blipFill>
        <p:spPr>
          <a:xfrm>
            <a:off x="6287137" y="4022951"/>
            <a:ext cx="5848350" cy="2295525"/>
          </a:xfrm>
          <a:prstGeom prst="rect">
            <a:avLst/>
          </a:prstGeom>
        </p:spPr>
      </p:pic>
    </p:spTree>
    <p:extLst>
      <p:ext uri="{BB962C8B-B14F-4D97-AF65-F5344CB8AC3E}">
        <p14:creationId xmlns:p14="http://schemas.microsoft.com/office/powerpoint/2010/main" val="2637853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829" y="1825625"/>
            <a:ext cx="11146971" cy="4847318"/>
          </a:xfrm>
        </p:spPr>
        <p:txBody>
          <a:bodyPr>
            <a:normAutofit/>
          </a:bodyPr>
          <a:lstStyle/>
          <a:p>
            <a:r>
              <a:rPr lang="en-GB" dirty="0" smtClean="0"/>
              <a:t>If you’re unwell for a long time you should provide the DWP ‘fit notes’ from your GP.</a:t>
            </a:r>
          </a:p>
          <a:p>
            <a:r>
              <a:rPr lang="en-GB" dirty="0" smtClean="0"/>
              <a:t>After 3 months of providing fit notes you’ll be sent a form asking how your condition affects you.</a:t>
            </a:r>
          </a:p>
          <a:p>
            <a:r>
              <a:rPr lang="en-GB" dirty="0" smtClean="0"/>
              <a:t>Once you’ve returned this form you’ll need to attend a face to face assessment.</a:t>
            </a:r>
          </a:p>
          <a:p>
            <a:r>
              <a:rPr lang="en-GB" dirty="0" smtClean="0"/>
              <a:t>The result determine whether you get Limited Capability for Work or Limited Capability for Work-Related Activity </a:t>
            </a:r>
          </a:p>
          <a:p>
            <a:r>
              <a:rPr lang="en-GB" dirty="0" smtClean="0"/>
              <a:t>For new claims you need to be classed as Limited Capability for Work Related Activity get any extra amount included in your Universal Credit</a:t>
            </a:r>
            <a:endParaRPr lang="en-GB" dirty="0"/>
          </a:p>
        </p:txBody>
      </p:sp>
      <p:sp>
        <p:nvSpPr>
          <p:cNvPr id="4" name="Title 1"/>
          <p:cNvSpPr txBox="1">
            <a:spLocks/>
          </p:cNvSpPr>
          <p:nvPr/>
        </p:nvSpPr>
        <p:spPr>
          <a:xfrm>
            <a:off x="206829" y="365125"/>
            <a:ext cx="111469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accent1"/>
                </a:solidFill>
                <a:latin typeface="Arial" panose="020B0604020202020204" pitchFamily="34" charset="0"/>
                <a:cs typeface="Arial" panose="020B0604020202020204" pitchFamily="34" charset="0"/>
              </a:rPr>
              <a:t>If you are long-term sick</a:t>
            </a:r>
            <a:endParaRPr lang="en-GB"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257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E919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067" y="1560105"/>
            <a:ext cx="11146971" cy="4351338"/>
          </a:xfrm>
        </p:spPr>
        <p:txBody>
          <a:bodyPr/>
          <a:lstStyle/>
          <a:p>
            <a:r>
              <a:rPr lang="en-GB" dirty="0" smtClean="0">
                <a:solidFill>
                  <a:srgbClr val="FFFEF8"/>
                </a:solidFill>
              </a:rPr>
              <a:t>The form and assessment look at lots of different aspects of your life. These aspects are below and are called activities. </a:t>
            </a:r>
          </a:p>
          <a:p>
            <a:pPr marL="457200" lvl="1" indent="0">
              <a:buNone/>
            </a:pPr>
            <a:endParaRPr lang="en-GB" dirty="0"/>
          </a:p>
        </p:txBody>
      </p:sp>
      <p:sp>
        <p:nvSpPr>
          <p:cNvPr id="4" name="Title 1"/>
          <p:cNvSpPr txBox="1">
            <a:spLocks/>
          </p:cNvSpPr>
          <p:nvPr/>
        </p:nvSpPr>
        <p:spPr>
          <a:xfrm>
            <a:off x="285068" y="234542"/>
            <a:ext cx="111469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FFFEF8"/>
                </a:solidFill>
                <a:latin typeface="Arial" panose="020B0604020202020204" pitchFamily="34" charset="0"/>
                <a:cs typeface="Arial" panose="020B0604020202020204" pitchFamily="34" charset="0"/>
              </a:rPr>
              <a:t>If you are long-term sick</a:t>
            </a:r>
            <a:endParaRPr lang="en-GB" b="1" dirty="0">
              <a:solidFill>
                <a:srgbClr val="FFFEF8"/>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2917371" y="2609618"/>
            <a:ext cx="7112452" cy="4098702"/>
          </a:xfrm>
          <a:prstGeom prst="rect">
            <a:avLst/>
          </a:prstGeom>
        </p:spPr>
      </p:pic>
    </p:spTree>
    <p:extLst>
      <p:ext uri="{BB962C8B-B14F-4D97-AF65-F5344CB8AC3E}">
        <p14:creationId xmlns:p14="http://schemas.microsoft.com/office/powerpoint/2010/main" val="3628359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830" y="1825625"/>
            <a:ext cx="7380514" cy="4351338"/>
          </a:xfrm>
        </p:spPr>
        <p:txBody>
          <a:bodyPr/>
          <a:lstStyle/>
          <a:p>
            <a:r>
              <a:rPr lang="en-GB" dirty="0" smtClean="0"/>
              <a:t>If you have a fluctuating condition like sickle cell then you might not always meet the criteria for being classed as long term sick.</a:t>
            </a:r>
          </a:p>
          <a:p>
            <a:pPr marL="0" indent="0">
              <a:buNone/>
            </a:pPr>
            <a:endParaRPr lang="en-GB" dirty="0" smtClean="0"/>
          </a:p>
          <a:p>
            <a:r>
              <a:rPr lang="en-GB" dirty="0" smtClean="0"/>
              <a:t>The law say that the different activities must “apply </a:t>
            </a:r>
            <a:r>
              <a:rPr lang="en-GB" dirty="0"/>
              <a:t>to the claimant for the majority of the time or, as the case may be, on the majority of the occasions on which the claimant undertakes or attempts to undertake the activity described by that </a:t>
            </a:r>
            <a:r>
              <a:rPr lang="en-GB" dirty="0" smtClean="0"/>
              <a:t>descriptor.”</a:t>
            </a:r>
            <a:endParaRPr lang="en-GB" dirty="0"/>
          </a:p>
        </p:txBody>
      </p:sp>
      <p:sp>
        <p:nvSpPr>
          <p:cNvPr id="4" name="Title 1"/>
          <p:cNvSpPr txBox="1">
            <a:spLocks/>
          </p:cNvSpPr>
          <p:nvPr/>
        </p:nvSpPr>
        <p:spPr>
          <a:xfrm>
            <a:off x="206829" y="365125"/>
            <a:ext cx="111469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accent1"/>
                </a:solidFill>
                <a:latin typeface="Arial" panose="020B0604020202020204" pitchFamily="34" charset="0"/>
                <a:cs typeface="Arial" panose="020B0604020202020204" pitchFamily="34" charset="0"/>
              </a:rPr>
              <a:t>If you are long-term sick</a:t>
            </a:r>
            <a:endParaRPr lang="en-GB" b="1"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8008" y="-816429"/>
            <a:ext cx="4637792" cy="6557963"/>
          </a:xfrm>
          <a:prstGeom prst="rect">
            <a:avLst/>
          </a:prstGeom>
        </p:spPr>
      </p:pic>
    </p:spTree>
    <p:extLst>
      <p:ext uri="{BB962C8B-B14F-4D97-AF65-F5344CB8AC3E}">
        <p14:creationId xmlns:p14="http://schemas.microsoft.com/office/powerpoint/2010/main" val="1478691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829" y="1825624"/>
            <a:ext cx="11854542" cy="5032375"/>
          </a:xfrm>
        </p:spPr>
        <p:txBody>
          <a:bodyPr>
            <a:normAutofit/>
          </a:bodyPr>
          <a:lstStyle/>
          <a:p>
            <a:r>
              <a:rPr lang="en-GB" dirty="0" smtClean="0"/>
              <a:t>If you care for someone who gets certain benefits you can get a carer element. This is £156 per month and is one the blocks that makes up the maximum Universal Credit that you can get. </a:t>
            </a:r>
          </a:p>
          <a:p>
            <a:r>
              <a:rPr lang="en-GB" dirty="0" smtClean="0"/>
              <a:t>The person you care for needs to get Attendance Allowance, Personal Independence Payment with the Daily Living Component, or Disability Living Allowance with at least the middle-rate care component.</a:t>
            </a:r>
          </a:p>
          <a:p>
            <a:r>
              <a:rPr lang="en-GB" dirty="0" smtClean="0"/>
              <a:t>You need to be caring at least 35 hours per week.</a:t>
            </a:r>
          </a:p>
          <a:p>
            <a:r>
              <a:rPr lang="en-GB" dirty="0" smtClean="0"/>
              <a:t>This is the same criteria as carer’s allowance except it doesn’t matter if you earn more than £120 per week.</a:t>
            </a:r>
          </a:p>
          <a:p>
            <a:r>
              <a:rPr lang="en-GB" dirty="0" smtClean="0"/>
              <a:t>If you’re claiming Universal Credit it doesn’t usually make a difference if you claim Carer’s Allowance as all of this is deducted from your Universal Credit</a:t>
            </a:r>
            <a:endParaRPr lang="en-GB" dirty="0"/>
          </a:p>
        </p:txBody>
      </p:sp>
      <p:sp>
        <p:nvSpPr>
          <p:cNvPr id="4" name="Title 1"/>
          <p:cNvSpPr txBox="1">
            <a:spLocks/>
          </p:cNvSpPr>
          <p:nvPr/>
        </p:nvSpPr>
        <p:spPr>
          <a:xfrm>
            <a:off x="206829" y="365125"/>
            <a:ext cx="111469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accent1"/>
                </a:solidFill>
                <a:latin typeface="Arial" panose="020B0604020202020204" pitchFamily="34" charset="0"/>
                <a:cs typeface="Arial" panose="020B0604020202020204" pitchFamily="34" charset="0"/>
              </a:rPr>
              <a:t>If you are a carer</a:t>
            </a:r>
            <a:endParaRPr lang="en-GB"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9591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7" y="287867"/>
            <a:ext cx="11750735" cy="3026832"/>
          </a:xfrm>
        </p:spPr>
        <p:txBody>
          <a:bodyPr/>
          <a:lstStyle/>
          <a:p>
            <a:r>
              <a:rPr lang="en-GB" dirty="0"/>
              <a:t>If something goes wrong</a:t>
            </a:r>
          </a:p>
        </p:txBody>
      </p:sp>
      <p:sp>
        <p:nvSpPr>
          <p:cNvPr id="3" name="Text Placeholder 2"/>
          <p:cNvSpPr>
            <a:spLocks noGrp="1"/>
          </p:cNvSpPr>
          <p:nvPr>
            <p:ph type="body" idx="1"/>
          </p:nvPr>
        </p:nvSpPr>
        <p:spPr>
          <a:xfrm>
            <a:off x="295564" y="1560946"/>
            <a:ext cx="8480947" cy="5054863"/>
          </a:xfrm>
        </p:spPr>
        <p:txBody>
          <a:bodyPr/>
          <a:lstStyle/>
          <a:p>
            <a:pPr marL="457189" indent="-457189">
              <a:buFont typeface="Arial" panose="020B0604020202020204" pitchFamily="34" charset="0"/>
              <a:buChar char="•"/>
            </a:pPr>
            <a:r>
              <a:rPr lang="en-GB" dirty="0"/>
              <a:t>Challenge decision by writing on your journal.</a:t>
            </a:r>
          </a:p>
          <a:p>
            <a:endParaRPr lang="en-GB" dirty="0"/>
          </a:p>
          <a:p>
            <a:pPr marL="457189" indent="-457189">
              <a:buFont typeface="Arial" panose="020B0604020202020204" pitchFamily="34" charset="0"/>
              <a:buChar char="•"/>
            </a:pPr>
            <a:r>
              <a:rPr lang="en-GB" dirty="0"/>
              <a:t>If your challenge is turned down you can go to an independent tribunal by filling in form SSCS1.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575" y="1095195"/>
            <a:ext cx="3291867" cy="2155940"/>
          </a:xfrm>
          <a:prstGeom prst="rect">
            <a:avLst/>
          </a:prstGeom>
        </p:spPr>
      </p:pic>
      <p:graphicFrame>
        <p:nvGraphicFramePr>
          <p:cNvPr id="5" name="Diagram 4"/>
          <p:cNvGraphicFramePr/>
          <p:nvPr>
            <p:extLst>
              <p:ext uri="{D42A27DB-BD31-4B8C-83A1-F6EECF244321}">
                <p14:modId xmlns:p14="http://schemas.microsoft.com/office/powerpoint/2010/main" val="3455855078"/>
              </p:ext>
            </p:extLst>
          </p:nvPr>
        </p:nvGraphicFramePr>
        <p:xfrm>
          <a:off x="185179" y="3024650"/>
          <a:ext cx="11558760" cy="38333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45832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7" y="287867"/>
            <a:ext cx="9957709" cy="3026832"/>
          </a:xfrm>
        </p:spPr>
        <p:txBody>
          <a:bodyPr/>
          <a:lstStyle/>
          <a:p>
            <a:r>
              <a:rPr lang="en-GB" dirty="0" smtClean="0"/>
              <a:t>Comments and questions</a:t>
            </a:r>
            <a:endParaRPr lang="en-GB" dirty="0"/>
          </a:p>
        </p:txBody>
      </p:sp>
    </p:spTree>
    <p:extLst>
      <p:ext uri="{BB962C8B-B14F-4D97-AF65-F5344CB8AC3E}">
        <p14:creationId xmlns:p14="http://schemas.microsoft.com/office/powerpoint/2010/main" val="2358429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09548" y="287868"/>
            <a:ext cx="6193048" cy="2642281"/>
          </a:xfrm>
          <a:prstGeom prst="rect">
            <a:avLst/>
          </a:prstGeom>
          <a:solidFill>
            <a:srgbClr val="FCBB69"/>
          </a:solidFill>
          <a:ln>
            <a:noFill/>
          </a:ln>
        </p:spPr>
        <p:txBody>
          <a:bodyPr vert="horz" wrap="square" lIns="121900" tIns="60933" rIns="121900" bIns="60933" rtlCol="0" anchor="t" anchorCtr="0">
            <a:noAutofit/>
          </a:bodyPr>
          <a:lstStyle/>
          <a:p>
            <a:r>
              <a:rPr lang="en-US" sz="4267" dirty="0">
                <a:solidFill>
                  <a:srgbClr val="264888"/>
                </a:solidFill>
              </a:rPr>
              <a:t>How can </a:t>
            </a:r>
            <a:r>
              <a:rPr lang="en-US" sz="4267" dirty="0" err="1">
                <a:solidFill>
                  <a:srgbClr val="264888"/>
                </a:solidFill>
              </a:rPr>
              <a:t>carers</a:t>
            </a:r>
            <a:r>
              <a:rPr lang="en-US" sz="4267" dirty="0">
                <a:solidFill>
                  <a:srgbClr val="264888"/>
                </a:solidFill>
              </a:rPr>
              <a:t> access the </a:t>
            </a:r>
            <a:r>
              <a:rPr lang="en-US" sz="4267" dirty="0" err="1">
                <a:solidFill>
                  <a:srgbClr val="264888"/>
                </a:solidFill>
              </a:rPr>
              <a:t>Carers</a:t>
            </a:r>
            <a:r>
              <a:rPr lang="en-US" sz="4267" dirty="0">
                <a:solidFill>
                  <a:srgbClr val="264888"/>
                </a:solidFill>
              </a:rPr>
              <a:t> Advice Service?</a:t>
            </a:r>
          </a:p>
        </p:txBody>
      </p:sp>
      <p:pic>
        <p:nvPicPr>
          <p:cNvPr id="9" name="Picture 8"/>
          <p:cNvPicPr>
            <a:picLocks noChangeAspect="1"/>
          </p:cNvPicPr>
          <p:nvPr/>
        </p:nvPicPr>
        <p:blipFill rotWithShape="1">
          <a:blip r:embed="rId3"/>
          <a:srcRect l="293" t="13319" r="91061" b="71543"/>
          <a:stretch/>
        </p:blipFill>
        <p:spPr>
          <a:xfrm flipH="1">
            <a:off x="1603172" y="2257639"/>
            <a:ext cx="772547" cy="760911"/>
          </a:xfrm>
          <a:prstGeom prst="rect">
            <a:avLst/>
          </a:prstGeom>
          <a:ln>
            <a:noFill/>
          </a:ln>
        </p:spPr>
      </p:pic>
      <p:pic>
        <p:nvPicPr>
          <p:cNvPr id="6" name="Picture 5"/>
          <p:cNvPicPr>
            <a:picLocks noChangeAspect="1"/>
          </p:cNvPicPr>
          <p:nvPr/>
        </p:nvPicPr>
        <p:blipFill rotWithShape="1">
          <a:blip r:embed="rId4"/>
          <a:srcRect l="257" t="13360" r="90931" b="73075"/>
          <a:stretch/>
        </p:blipFill>
        <p:spPr>
          <a:xfrm>
            <a:off x="9224575" y="2762921"/>
            <a:ext cx="1074207" cy="930273"/>
          </a:xfrm>
          <a:prstGeom prst="rect">
            <a:avLst/>
          </a:prstGeom>
        </p:spPr>
      </p:pic>
      <p:pic>
        <p:nvPicPr>
          <p:cNvPr id="8" name="Picture 7"/>
          <p:cNvPicPr>
            <a:picLocks noChangeAspect="1"/>
          </p:cNvPicPr>
          <p:nvPr/>
        </p:nvPicPr>
        <p:blipFill rotWithShape="1">
          <a:blip r:embed="rId5"/>
          <a:srcRect l="259" t="13358" r="91017" b="71365"/>
          <a:stretch/>
        </p:blipFill>
        <p:spPr>
          <a:xfrm>
            <a:off x="9732648" y="724988"/>
            <a:ext cx="1063625" cy="1047749"/>
          </a:xfrm>
          <a:prstGeom prst="rect">
            <a:avLst/>
          </a:prstGeom>
        </p:spPr>
      </p:pic>
      <p:pic>
        <p:nvPicPr>
          <p:cNvPr id="10" name="Picture 9"/>
          <p:cNvPicPr>
            <a:picLocks noChangeAspect="1"/>
          </p:cNvPicPr>
          <p:nvPr/>
        </p:nvPicPr>
        <p:blipFill rotWithShape="1">
          <a:blip r:embed="rId6"/>
          <a:srcRect l="291" t="13274" r="91116" b="73439"/>
          <a:stretch/>
        </p:blipFill>
        <p:spPr>
          <a:xfrm>
            <a:off x="10264460" y="2781971"/>
            <a:ext cx="1047749" cy="911224"/>
          </a:xfrm>
          <a:prstGeom prst="rect">
            <a:avLst/>
          </a:prstGeom>
        </p:spPr>
      </p:pic>
      <p:pic>
        <p:nvPicPr>
          <p:cNvPr id="11" name="Picture 10"/>
          <p:cNvPicPr>
            <a:picLocks noChangeAspect="1"/>
          </p:cNvPicPr>
          <p:nvPr/>
        </p:nvPicPr>
        <p:blipFill rotWithShape="1">
          <a:blip r:embed="rId7"/>
          <a:srcRect l="276" t="13518" r="92660" b="71204"/>
          <a:stretch/>
        </p:blipFill>
        <p:spPr>
          <a:xfrm>
            <a:off x="9833812" y="4667498"/>
            <a:ext cx="861297" cy="1047751"/>
          </a:xfrm>
          <a:prstGeom prst="rect">
            <a:avLst/>
          </a:prstGeom>
        </p:spPr>
      </p:pic>
      <p:cxnSp>
        <p:nvCxnSpPr>
          <p:cNvPr id="4" name="Straight Arrow Connector 3"/>
          <p:cNvCxnSpPr/>
          <p:nvPr/>
        </p:nvCxnSpPr>
        <p:spPr>
          <a:xfrm>
            <a:off x="3969259" y="2688700"/>
            <a:ext cx="4406495" cy="2793376"/>
          </a:xfrm>
          <a:prstGeom prst="straightConnector1">
            <a:avLst/>
          </a:prstGeom>
          <a:ln w="57150">
            <a:solidFill>
              <a:srgbClr val="26488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648897" y="3929289"/>
            <a:ext cx="4967995" cy="32776"/>
          </a:xfrm>
          <a:prstGeom prst="straightConnector1">
            <a:avLst/>
          </a:prstGeom>
          <a:ln w="57150">
            <a:solidFill>
              <a:srgbClr val="264888"/>
            </a:solidFill>
            <a:tailEnd type="triangle"/>
          </a:ln>
        </p:spPr>
        <p:style>
          <a:lnRef idx="1">
            <a:schemeClr val="accent1"/>
          </a:lnRef>
          <a:fillRef idx="0">
            <a:schemeClr val="accent1"/>
          </a:fillRef>
          <a:effectRef idx="0">
            <a:schemeClr val="accent1"/>
          </a:effectRef>
          <a:fontRef idx="minor">
            <a:schemeClr val="tx1"/>
          </a:fontRef>
        </p:style>
      </p:cxnSp>
      <p:sp>
        <p:nvSpPr>
          <p:cNvPr id="28" name="Shape 92"/>
          <p:cNvSpPr txBox="1">
            <a:spLocks/>
          </p:cNvSpPr>
          <p:nvPr/>
        </p:nvSpPr>
        <p:spPr>
          <a:xfrm>
            <a:off x="8458628" y="1780869"/>
            <a:ext cx="3611664" cy="544892"/>
          </a:xfrm>
          <a:prstGeom prst="rect">
            <a:avLst/>
          </a:prstGeom>
          <a:noFill/>
          <a:ln>
            <a:noFill/>
          </a:ln>
        </p:spPr>
        <p:txBody>
          <a:bodyPr wrap="square" lIns="121900" tIns="60933" rIns="121900" bIns="60933"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742950" marR="0" lvl="1" indent="698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gn="ctr">
              <a:spcBef>
                <a:spcPts val="0"/>
              </a:spcBef>
            </a:pPr>
            <a:r>
              <a:rPr lang="en-US" sz="1867" dirty="0"/>
              <a:t>Email or printed information to assist with self-help</a:t>
            </a:r>
          </a:p>
        </p:txBody>
      </p:sp>
      <p:sp>
        <p:nvSpPr>
          <p:cNvPr id="29" name="Shape 92"/>
          <p:cNvSpPr txBox="1">
            <a:spLocks/>
          </p:cNvSpPr>
          <p:nvPr/>
        </p:nvSpPr>
        <p:spPr>
          <a:xfrm>
            <a:off x="8458628" y="3653435"/>
            <a:ext cx="3611664" cy="647424"/>
          </a:xfrm>
          <a:prstGeom prst="rect">
            <a:avLst/>
          </a:prstGeom>
          <a:noFill/>
          <a:ln>
            <a:noFill/>
          </a:ln>
        </p:spPr>
        <p:txBody>
          <a:bodyPr wrap="square" lIns="121900" tIns="60933" rIns="121900" bIns="60933"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742950" marR="0" lvl="1" indent="698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gn="ctr">
              <a:spcBef>
                <a:spcPts val="0"/>
              </a:spcBef>
            </a:pPr>
            <a:r>
              <a:rPr lang="en-US" sz="1867" dirty="0"/>
              <a:t>A face-to-face (or telephone) appointment with an adviser</a:t>
            </a:r>
          </a:p>
        </p:txBody>
      </p:sp>
      <p:sp>
        <p:nvSpPr>
          <p:cNvPr id="31" name="Shape 92"/>
          <p:cNvSpPr txBox="1">
            <a:spLocks/>
          </p:cNvSpPr>
          <p:nvPr/>
        </p:nvSpPr>
        <p:spPr>
          <a:xfrm>
            <a:off x="8375753" y="5666639"/>
            <a:ext cx="3611664" cy="647424"/>
          </a:xfrm>
          <a:prstGeom prst="rect">
            <a:avLst/>
          </a:prstGeom>
          <a:noFill/>
          <a:ln>
            <a:noFill/>
          </a:ln>
        </p:spPr>
        <p:txBody>
          <a:bodyPr wrap="square" lIns="121900" tIns="60933" rIns="121900" bIns="60933"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742950" marR="0" lvl="1" indent="698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gn="ctr">
              <a:spcBef>
                <a:spcPts val="0"/>
              </a:spcBef>
            </a:pPr>
            <a:r>
              <a:rPr lang="en-US" sz="1867" dirty="0"/>
              <a:t>Signpost or referral to relevant </a:t>
            </a:r>
            <a:r>
              <a:rPr lang="en-US" sz="1867" dirty="0" err="1"/>
              <a:t>organisation</a:t>
            </a:r>
            <a:endParaRPr lang="en-US" sz="1867" dirty="0"/>
          </a:p>
        </p:txBody>
      </p:sp>
      <p:sp>
        <p:nvSpPr>
          <p:cNvPr id="46" name="Shape 92"/>
          <p:cNvSpPr txBox="1">
            <a:spLocks/>
          </p:cNvSpPr>
          <p:nvPr/>
        </p:nvSpPr>
        <p:spPr>
          <a:xfrm>
            <a:off x="1620995" y="6179761"/>
            <a:ext cx="8257701" cy="647424"/>
          </a:xfrm>
          <a:prstGeom prst="rect">
            <a:avLst/>
          </a:prstGeom>
          <a:noFill/>
          <a:ln>
            <a:noFill/>
          </a:ln>
        </p:spPr>
        <p:txBody>
          <a:bodyPr wrap="square" lIns="121900" tIns="60933" rIns="121900" bIns="60933"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742950" marR="0" lvl="1" indent="698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gn="ctr">
              <a:spcBef>
                <a:spcPts val="0"/>
              </a:spcBef>
            </a:pPr>
            <a:r>
              <a:rPr lang="en-US" sz="1867" dirty="0" err="1"/>
              <a:t>Carer’s</a:t>
            </a:r>
            <a:r>
              <a:rPr lang="en-US" sz="1867" dirty="0"/>
              <a:t> Local Line: 0207 358 8711</a:t>
            </a:r>
            <a:br>
              <a:rPr lang="en-US" sz="1867" dirty="0"/>
            </a:br>
            <a:r>
              <a:rPr lang="en-US" sz="1867" dirty="0"/>
              <a:t>Contact us by email form available at www.citizensadvicesouthwark.org.uk</a:t>
            </a:r>
          </a:p>
        </p:txBody>
      </p:sp>
      <p:pic>
        <p:nvPicPr>
          <p:cNvPr id="21" name="Picture 20"/>
          <p:cNvPicPr>
            <a:picLocks noChangeAspect="1"/>
          </p:cNvPicPr>
          <p:nvPr/>
        </p:nvPicPr>
        <p:blipFill rotWithShape="1">
          <a:blip r:embed="rId5"/>
          <a:srcRect l="259" t="13358" r="91017" b="71365"/>
          <a:stretch/>
        </p:blipFill>
        <p:spPr>
          <a:xfrm>
            <a:off x="1606417" y="3469117"/>
            <a:ext cx="844345" cy="831743"/>
          </a:xfrm>
          <a:prstGeom prst="rect">
            <a:avLst/>
          </a:prstGeom>
        </p:spPr>
      </p:pic>
      <p:pic>
        <p:nvPicPr>
          <p:cNvPr id="23" name="Picture 22"/>
          <p:cNvPicPr>
            <a:picLocks noChangeAspect="1"/>
          </p:cNvPicPr>
          <p:nvPr/>
        </p:nvPicPr>
        <p:blipFill rotWithShape="1">
          <a:blip r:embed="rId4"/>
          <a:srcRect l="257" t="13360" r="90931" b="73075"/>
          <a:stretch/>
        </p:blipFill>
        <p:spPr>
          <a:xfrm>
            <a:off x="1129301" y="4792173"/>
            <a:ext cx="983391" cy="851625"/>
          </a:xfrm>
          <a:prstGeom prst="rect">
            <a:avLst/>
          </a:prstGeom>
        </p:spPr>
      </p:pic>
      <p:pic>
        <p:nvPicPr>
          <p:cNvPr id="24" name="Picture 23"/>
          <p:cNvPicPr>
            <a:picLocks noChangeAspect="1"/>
          </p:cNvPicPr>
          <p:nvPr/>
        </p:nvPicPr>
        <p:blipFill rotWithShape="1">
          <a:blip r:embed="rId6"/>
          <a:srcRect l="291" t="13274" r="91116" b="73439"/>
          <a:stretch/>
        </p:blipFill>
        <p:spPr>
          <a:xfrm>
            <a:off x="2093759" y="4812979"/>
            <a:ext cx="959171" cy="834188"/>
          </a:xfrm>
          <a:prstGeom prst="rect">
            <a:avLst/>
          </a:prstGeom>
        </p:spPr>
      </p:pic>
      <p:cxnSp>
        <p:nvCxnSpPr>
          <p:cNvPr id="30" name="Straight Arrow Connector 29"/>
          <p:cNvCxnSpPr/>
          <p:nvPr/>
        </p:nvCxnSpPr>
        <p:spPr>
          <a:xfrm flipV="1">
            <a:off x="3860286" y="2270415"/>
            <a:ext cx="4744481" cy="2945877"/>
          </a:xfrm>
          <a:prstGeom prst="straightConnector1">
            <a:avLst/>
          </a:prstGeom>
          <a:ln w="57150">
            <a:solidFill>
              <a:srgbClr val="264888"/>
            </a:solidFill>
            <a:tailEnd type="triangle"/>
          </a:ln>
        </p:spPr>
        <p:style>
          <a:lnRef idx="1">
            <a:schemeClr val="accent1"/>
          </a:lnRef>
          <a:fillRef idx="0">
            <a:schemeClr val="accent1"/>
          </a:fillRef>
          <a:effectRef idx="0">
            <a:schemeClr val="accent1"/>
          </a:effectRef>
          <a:fontRef idx="minor">
            <a:schemeClr val="tx1"/>
          </a:fontRef>
        </p:style>
      </p:cxnSp>
      <p:sp>
        <p:nvSpPr>
          <p:cNvPr id="32" name="Shape 92"/>
          <p:cNvSpPr txBox="1">
            <a:spLocks/>
          </p:cNvSpPr>
          <p:nvPr/>
        </p:nvSpPr>
        <p:spPr>
          <a:xfrm>
            <a:off x="699945" y="5552038"/>
            <a:ext cx="2762736" cy="1229685"/>
          </a:xfrm>
          <a:prstGeom prst="rect">
            <a:avLst/>
          </a:prstGeom>
          <a:noFill/>
          <a:ln>
            <a:noFill/>
          </a:ln>
        </p:spPr>
        <p:txBody>
          <a:bodyPr wrap="square" lIns="121900" tIns="60933" rIns="121900" bIns="60933"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742950" marR="0" lvl="1" indent="698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gn="ctr">
              <a:spcBef>
                <a:spcPts val="0"/>
              </a:spcBef>
            </a:pPr>
            <a:r>
              <a:rPr lang="en-US" sz="1867" dirty="0"/>
              <a:t>Attend drop-in sessions at </a:t>
            </a:r>
            <a:r>
              <a:rPr lang="en-US" sz="1867" dirty="0" err="1"/>
              <a:t>Peckham</a:t>
            </a:r>
            <a:r>
              <a:rPr lang="en-US" sz="1867" dirty="0"/>
              <a:t> or </a:t>
            </a:r>
            <a:r>
              <a:rPr lang="en-US" sz="1867" dirty="0" err="1"/>
              <a:t>Bermondsey</a:t>
            </a:r>
            <a:r>
              <a:rPr lang="en-US" sz="1867" dirty="0"/>
              <a:t> offices</a:t>
            </a:r>
          </a:p>
        </p:txBody>
      </p:sp>
      <p:sp>
        <p:nvSpPr>
          <p:cNvPr id="33" name="Shape 92"/>
          <p:cNvSpPr txBox="1">
            <a:spLocks/>
          </p:cNvSpPr>
          <p:nvPr/>
        </p:nvSpPr>
        <p:spPr>
          <a:xfrm>
            <a:off x="321944" y="4269090"/>
            <a:ext cx="3611664" cy="544892"/>
          </a:xfrm>
          <a:prstGeom prst="rect">
            <a:avLst/>
          </a:prstGeom>
          <a:noFill/>
          <a:ln>
            <a:noFill/>
          </a:ln>
        </p:spPr>
        <p:txBody>
          <a:bodyPr wrap="square" lIns="121900" tIns="60933" rIns="121900" bIns="60933"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742950" marR="0" lvl="1" indent="698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gn="ctr">
              <a:spcBef>
                <a:spcPts val="0"/>
              </a:spcBef>
            </a:pPr>
            <a:r>
              <a:rPr lang="en-US" sz="1867" dirty="0"/>
              <a:t>Drop us an email</a:t>
            </a:r>
          </a:p>
        </p:txBody>
      </p:sp>
      <p:sp>
        <p:nvSpPr>
          <p:cNvPr id="34" name="Shape 92"/>
          <p:cNvSpPr txBox="1">
            <a:spLocks/>
          </p:cNvSpPr>
          <p:nvPr/>
        </p:nvSpPr>
        <p:spPr>
          <a:xfrm>
            <a:off x="408280" y="3021759"/>
            <a:ext cx="3611664" cy="544892"/>
          </a:xfrm>
          <a:prstGeom prst="rect">
            <a:avLst/>
          </a:prstGeom>
          <a:noFill/>
          <a:ln>
            <a:noFill/>
          </a:ln>
        </p:spPr>
        <p:txBody>
          <a:bodyPr wrap="square" lIns="121900" tIns="60933" rIns="121900" bIns="60933"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742950" marR="0" lvl="1" indent="698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gn="ctr">
              <a:spcBef>
                <a:spcPts val="0"/>
              </a:spcBef>
            </a:pPr>
            <a:r>
              <a:rPr lang="en-US" sz="1867" dirty="0"/>
              <a:t>Call us or leave a voicemail</a:t>
            </a:r>
          </a:p>
        </p:txBody>
      </p:sp>
    </p:spTree>
    <p:extLst>
      <p:ext uri="{BB962C8B-B14F-4D97-AF65-F5344CB8AC3E}">
        <p14:creationId xmlns:p14="http://schemas.microsoft.com/office/powerpoint/2010/main" val="1333707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EF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58065" y="1489676"/>
            <a:ext cx="6534150" cy="5172075"/>
          </a:xfrm>
          <a:prstGeom prst="rect">
            <a:avLst/>
          </a:prstGeom>
        </p:spPr>
      </p:pic>
      <p:sp>
        <p:nvSpPr>
          <p:cNvPr id="5" name="Title 1">
            <a:extLst>
              <a:ext uri="{FF2B5EF4-FFF2-40B4-BE49-F238E27FC236}">
                <a16:creationId xmlns:a16="http://schemas.microsoft.com/office/drawing/2014/main" xmlns="" id="{C88F6CDA-FC8C-4312-BF5A-B5C66089B3AA}"/>
              </a:ext>
            </a:extLst>
          </p:cNvPr>
          <p:cNvSpPr>
            <a:spLocks noGrp="1"/>
          </p:cNvSpPr>
          <p:nvPr>
            <p:ph type="title"/>
          </p:nvPr>
        </p:nvSpPr>
        <p:spPr>
          <a:xfrm>
            <a:off x="209547" y="287867"/>
            <a:ext cx="11126773" cy="1201809"/>
          </a:xfrm>
        </p:spPr>
        <p:txBody>
          <a:bodyPr>
            <a:normAutofit/>
          </a:bodyPr>
          <a:lstStyle/>
          <a:p>
            <a:r>
              <a:rPr lang="en-GB" sz="5000" b="1" dirty="0" smtClean="0">
                <a:solidFill>
                  <a:srgbClr val="0070C0"/>
                </a:solidFill>
                <a:latin typeface="Arial" panose="020B0604020202020204" pitchFamily="34" charset="0"/>
                <a:cs typeface="Arial" panose="020B0604020202020204" pitchFamily="34" charset="0"/>
              </a:rPr>
              <a:t>Digital Support Drop-in</a:t>
            </a:r>
            <a:endParaRPr lang="en-GB" sz="5000" b="1" dirty="0">
              <a:solidFill>
                <a:srgbClr val="0070C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A75DDE28-F90C-48E9-8A7C-82F7C552E530}"/>
              </a:ext>
            </a:extLst>
          </p:cNvPr>
          <p:cNvSpPr txBox="1"/>
          <p:nvPr/>
        </p:nvSpPr>
        <p:spPr>
          <a:xfrm>
            <a:off x="332888" y="1848904"/>
            <a:ext cx="5001836" cy="4062651"/>
          </a:xfrm>
          <a:prstGeom prst="rect">
            <a:avLst/>
          </a:prstGeom>
          <a:noFill/>
        </p:spPr>
        <p:txBody>
          <a:bodyPr wrap="square" rtlCol="0">
            <a:spAutoFit/>
          </a:bodyPr>
          <a:lstStyle/>
          <a:p>
            <a:endParaRPr lang="en-GB"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Drop-in sessions across multiple locations including:</a:t>
            </a:r>
          </a:p>
          <a:p>
            <a:endParaRPr lang="en-GB" sz="2000" b="1"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The Green, </a:t>
            </a:r>
            <a:r>
              <a:rPr lang="en-GB" sz="2000" b="1" dirty="0" err="1" smtClean="0">
                <a:latin typeface="Arial" panose="020B0604020202020204" pitchFamily="34" charset="0"/>
                <a:cs typeface="Arial" panose="020B0604020202020204" pitchFamily="34" charset="0"/>
              </a:rPr>
              <a:t>Nunhead</a:t>
            </a:r>
            <a:endParaRPr lang="en-GB" sz="20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Blue Anchor Library</a:t>
            </a:r>
          </a:p>
          <a:p>
            <a:pPr marL="742950" lvl="1" indent="-285750">
              <a:buFont typeface="Arial" panose="020B0604020202020204" pitchFamily="34" charset="0"/>
              <a:buChar char="•"/>
            </a:pPr>
            <a:r>
              <a:rPr lang="en-GB" sz="2000" b="1" dirty="0" err="1" smtClean="0">
                <a:latin typeface="Arial" panose="020B0604020202020204" pitchFamily="34" charset="0"/>
                <a:cs typeface="Arial" panose="020B0604020202020204" pitchFamily="34" charset="0"/>
              </a:rPr>
              <a:t>Leathermarket</a:t>
            </a:r>
            <a:r>
              <a:rPr lang="en-GB" sz="2000" b="1" dirty="0" smtClean="0">
                <a:latin typeface="Arial" panose="020B0604020202020204" pitchFamily="34" charset="0"/>
                <a:cs typeface="Arial" panose="020B0604020202020204" pitchFamily="34" charset="0"/>
              </a:rPr>
              <a:t> JMB</a:t>
            </a:r>
          </a:p>
          <a:p>
            <a:pPr marL="742950" lvl="1" indent="-285750">
              <a:buFont typeface="Arial" panose="020B0604020202020204" pitchFamily="34" charset="0"/>
              <a:buChar char="•"/>
            </a:pPr>
            <a:r>
              <a:rPr lang="en-GB" sz="2000" b="1" dirty="0" err="1" smtClean="0">
                <a:latin typeface="Arial" panose="020B0604020202020204" pitchFamily="34" charset="0"/>
                <a:cs typeface="Arial" panose="020B0604020202020204" pitchFamily="34" charset="0"/>
              </a:rPr>
              <a:t>Neckinger</a:t>
            </a:r>
            <a:r>
              <a:rPr lang="en-GB" sz="2000" b="1" dirty="0" smtClean="0">
                <a:latin typeface="Arial" panose="020B0604020202020204" pitchFamily="34" charset="0"/>
                <a:cs typeface="Arial" panose="020B0604020202020204" pitchFamily="34" charset="0"/>
              </a:rPr>
              <a:t> TRA</a:t>
            </a:r>
          </a:p>
          <a:p>
            <a:pPr marL="742950" lvl="1" indent="-285750">
              <a:buFont typeface="Arial" panose="020B0604020202020204" pitchFamily="34" charset="0"/>
              <a:buChar char="•"/>
            </a:pPr>
            <a:r>
              <a:rPr lang="en-GB" sz="2000" b="1" dirty="0" err="1" smtClean="0">
                <a:latin typeface="Arial" panose="020B0604020202020204" pitchFamily="34" charset="0"/>
                <a:cs typeface="Arial" panose="020B0604020202020204" pitchFamily="34" charset="0"/>
              </a:rPr>
              <a:t>Lewington</a:t>
            </a:r>
            <a:r>
              <a:rPr lang="en-GB" sz="2000" b="1" dirty="0" smtClean="0">
                <a:latin typeface="Arial" panose="020B0604020202020204" pitchFamily="34" charset="0"/>
                <a:cs typeface="Arial" panose="020B0604020202020204" pitchFamily="34" charset="0"/>
              </a:rPr>
              <a:t> Centre</a:t>
            </a:r>
          </a:p>
          <a:p>
            <a:endParaRPr lang="en-GB" sz="20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smtClean="0">
                <a:latin typeface="Arial" panose="020B0604020202020204" pitchFamily="34" charset="0"/>
                <a:cs typeface="Arial" panose="020B0604020202020204" pitchFamily="34" charset="0"/>
                <a:hlinkClick r:id="rId3"/>
              </a:rPr>
              <a:t>www.citizensadvicesouthwark.org.uk</a:t>
            </a:r>
            <a:r>
              <a:rPr lang="en-GB" sz="2000" b="1" dirty="0" smtClean="0">
                <a:latin typeface="Arial" panose="020B0604020202020204" pitchFamily="34" charset="0"/>
                <a:cs typeface="Arial" panose="020B0604020202020204" pitchFamily="34" charset="0"/>
              </a:rPr>
              <a:t> for the full calendar. </a:t>
            </a:r>
          </a:p>
          <a:p>
            <a:pPr marL="742950" lvl="1"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601960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084CA25-7DE4-4710-8F23-5100581702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845" y="4002565"/>
            <a:ext cx="3933155" cy="2835692"/>
          </a:xfrm>
          <a:prstGeom prst="rect">
            <a:avLst/>
          </a:prstGeom>
        </p:spPr>
      </p:pic>
      <p:sp>
        <p:nvSpPr>
          <p:cNvPr id="2" name="Title 1">
            <a:extLst>
              <a:ext uri="{FF2B5EF4-FFF2-40B4-BE49-F238E27FC236}">
                <a16:creationId xmlns:a16="http://schemas.microsoft.com/office/drawing/2014/main" xmlns="" id="{C3E86F2D-AEF2-4C30-9459-081CE8FBC184}"/>
              </a:ext>
            </a:extLst>
          </p:cNvPr>
          <p:cNvSpPr>
            <a:spLocks noGrp="1"/>
          </p:cNvSpPr>
          <p:nvPr>
            <p:ph type="title"/>
          </p:nvPr>
        </p:nvSpPr>
        <p:spPr>
          <a:xfrm>
            <a:off x="209548" y="287867"/>
            <a:ext cx="11046787" cy="3026832"/>
          </a:xfrm>
        </p:spPr>
        <p:txBody>
          <a:bodyPr/>
          <a:lstStyle/>
          <a:p>
            <a:r>
              <a:rPr lang="en-GB" dirty="0"/>
              <a:t>What we’re going to cover</a:t>
            </a:r>
          </a:p>
        </p:txBody>
      </p:sp>
      <p:sp>
        <p:nvSpPr>
          <p:cNvPr id="3" name="Text Placeholder 2">
            <a:extLst>
              <a:ext uri="{FF2B5EF4-FFF2-40B4-BE49-F238E27FC236}">
                <a16:creationId xmlns:a16="http://schemas.microsoft.com/office/drawing/2014/main" xmlns="" id="{F63A7E0D-4FFF-45AE-B027-C581FD69CB38}"/>
              </a:ext>
            </a:extLst>
          </p:cNvPr>
          <p:cNvSpPr>
            <a:spLocks noGrp="1"/>
          </p:cNvSpPr>
          <p:nvPr>
            <p:ph type="body" idx="1"/>
          </p:nvPr>
        </p:nvSpPr>
        <p:spPr>
          <a:xfrm>
            <a:off x="209549" y="1389322"/>
            <a:ext cx="11750735" cy="5226487"/>
          </a:xfrm>
        </p:spPr>
        <p:txBody>
          <a:bodyPr>
            <a:normAutofit/>
          </a:bodyPr>
          <a:lstStyle/>
          <a:p>
            <a:pPr marL="609585" indent="-609585">
              <a:buAutoNum type="arabicPeriod"/>
            </a:pPr>
            <a:r>
              <a:rPr lang="en-GB" sz="3867" dirty="0"/>
              <a:t>What Universal Credit is and who can claim</a:t>
            </a:r>
            <a:r>
              <a:rPr lang="en-GB" sz="3867" dirty="0" smtClean="0"/>
              <a:t>;</a:t>
            </a:r>
          </a:p>
          <a:p>
            <a:pPr marL="609585" indent="-609585">
              <a:buAutoNum type="arabicPeriod"/>
            </a:pPr>
            <a:r>
              <a:rPr lang="en-GB" sz="3867" dirty="0" smtClean="0"/>
              <a:t>How </a:t>
            </a:r>
            <a:r>
              <a:rPr lang="en-GB" sz="3867" dirty="0"/>
              <a:t>much you can get;</a:t>
            </a:r>
          </a:p>
          <a:p>
            <a:pPr marL="609585" indent="-609585">
              <a:buAutoNum type="arabicPeriod"/>
            </a:pPr>
            <a:r>
              <a:rPr lang="en-GB" sz="3867" dirty="0"/>
              <a:t>The things you may be expected to do;</a:t>
            </a:r>
          </a:p>
          <a:p>
            <a:pPr marL="609585" indent="-609585">
              <a:buAutoNum type="arabicPeriod"/>
            </a:pPr>
            <a:r>
              <a:rPr lang="en-GB" sz="3867" dirty="0"/>
              <a:t>If you or someone you look after </a:t>
            </a:r>
            <a:r>
              <a:rPr lang="en-GB" sz="3867" dirty="0" smtClean="0"/>
              <a:t>is </a:t>
            </a:r>
            <a:r>
              <a:rPr lang="en-GB" sz="3867" dirty="0"/>
              <a:t>unwell</a:t>
            </a:r>
            <a:r>
              <a:rPr lang="en-GB" sz="3867" dirty="0" smtClean="0"/>
              <a:t>;</a:t>
            </a:r>
          </a:p>
          <a:p>
            <a:pPr marL="609585" indent="-609585">
              <a:buAutoNum type="arabicPeriod"/>
            </a:pPr>
            <a:r>
              <a:rPr lang="en-GB" sz="3867" dirty="0" smtClean="0"/>
              <a:t>If </a:t>
            </a:r>
            <a:r>
              <a:rPr lang="en-GB" sz="3867" dirty="0"/>
              <a:t>something goes wrong.</a:t>
            </a:r>
          </a:p>
        </p:txBody>
      </p:sp>
    </p:spTree>
    <p:extLst>
      <p:ext uri="{BB962C8B-B14F-4D97-AF65-F5344CB8AC3E}">
        <p14:creationId xmlns:p14="http://schemas.microsoft.com/office/powerpoint/2010/main" val="4195214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7" y="287867"/>
            <a:ext cx="10125943" cy="3026832"/>
          </a:xfrm>
        </p:spPr>
        <p:txBody>
          <a:bodyPr/>
          <a:lstStyle/>
          <a:p>
            <a:r>
              <a:rPr lang="en-GB" dirty="0" smtClean="0">
                <a:solidFill>
                  <a:schemeClr val="accent1">
                    <a:lumMod val="75000"/>
                  </a:schemeClr>
                </a:solidFill>
              </a:rPr>
              <a:t>What is Universal Credit?</a:t>
            </a:r>
            <a:endParaRPr lang="en-GB" dirty="0">
              <a:solidFill>
                <a:schemeClr val="accent1">
                  <a:lumMod val="75000"/>
                </a:schemeClr>
              </a:solidFill>
            </a:endParaRPr>
          </a:p>
        </p:txBody>
      </p:sp>
      <p:sp>
        <p:nvSpPr>
          <p:cNvPr id="4" name="TextBox 3"/>
          <p:cNvSpPr txBox="1"/>
          <p:nvPr/>
        </p:nvSpPr>
        <p:spPr>
          <a:xfrm>
            <a:off x="209547" y="1583570"/>
            <a:ext cx="11586785" cy="1323632"/>
          </a:xfrm>
          <a:prstGeom prst="rect">
            <a:avLst/>
          </a:prstGeom>
          <a:noFill/>
        </p:spPr>
        <p:txBody>
          <a:bodyPr wrap="square" rtlCol="0">
            <a:spAutoFit/>
          </a:bodyPr>
          <a:lstStyle/>
          <a:p>
            <a:r>
              <a:rPr lang="en-GB" sz="2667" dirty="0">
                <a:solidFill>
                  <a:srgbClr val="183E70"/>
                </a:solidFill>
                <a:latin typeface="Open Sans" panose="020B0606030504020204" pitchFamily="34" charset="0"/>
                <a:ea typeface="Open Sans" panose="020B0606030504020204" pitchFamily="34" charset="0"/>
                <a:cs typeface="Open Sans" panose="020B0606030504020204" pitchFamily="34" charset="0"/>
              </a:rPr>
              <a:t>One </a:t>
            </a:r>
            <a:r>
              <a:rPr lang="en-GB" sz="2667" b="1" dirty="0">
                <a:solidFill>
                  <a:srgbClr val="183E70"/>
                </a:solidFill>
                <a:latin typeface="Open Sans" panose="020B0606030504020204" pitchFamily="34" charset="0"/>
                <a:ea typeface="Open Sans" panose="020B0606030504020204" pitchFamily="34" charset="0"/>
                <a:cs typeface="Open Sans" panose="020B0606030504020204" pitchFamily="34" charset="0"/>
              </a:rPr>
              <a:t>monthly </a:t>
            </a:r>
            <a:r>
              <a:rPr lang="en-GB" sz="2667" b="1" dirty="0" smtClean="0">
                <a:solidFill>
                  <a:srgbClr val="183E70"/>
                </a:solidFill>
                <a:latin typeface="Open Sans" panose="020B0606030504020204" pitchFamily="34" charset="0"/>
                <a:ea typeface="Open Sans" panose="020B0606030504020204" pitchFamily="34" charset="0"/>
                <a:cs typeface="Open Sans" panose="020B0606030504020204" pitchFamily="34" charset="0"/>
              </a:rPr>
              <a:t>payment </a:t>
            </a:r>
            <a:r>
              <a:rPr lang="en-GB" sz="2667" dirty="0">
                <a:solidFill>
                  <a:srgbClr val="183E70"/>
                </a:solidFill>
                <a:latin typeface="Open Sans" panose="020B0606030504020204" pitchFamily="34" charset="0"/>
                <a:ea typeface="Open Sans" panose="020B0606030504020204" pitchFamily="34" charset="0"/>
                <a:cs typeface="Open Sans" panose="020B0606030504020204" pitchFamily="34" charset="0"/>
              </a:rPr>
              <a:t>that replaces 6 old “legacy” benefits. It only applies to </a:t>
            </a:r>
            <a:r>
              <a:rPr lang="en-GB" sz="2667" b="1" dirty="0">
                <a:solidFill>
                  <a:srgbClr val="183E70"/>
                </a:solidFill>
                <a:latin typeface="Open Sans" panose="020B0606030504020204" pitchFamily="34" charset="0"/>
                <a:ea typeface="Open Sans" panose="020B0606030504020204" pitchFamily="34" charset="0"/>
                <a:cs typeface="Open Sans" panose="020B0606030504020204" pitchFamily="34" charset="0"/>
              </a:rPr>
              <a:t>working age </a:t>
            </a:r>
            <a:r>
              <a:rPr lang="en-GB" sz="2667" dirty="0">
                <a:solidFill>
                  <a:srgbClr val="183E70"/>
                </a:solidFill>
                <a:latin typeface="Open Sans" panose="020B0606030504020204" pitchFamily="34" charset="0"/>
                <a:ea typeface="Open Sans" panose="020B0606030504020204" pitchFamily="34" charset="0"/>
                <a:cs typeface="Open Sans" panose="020B0606030504020204" pitchFamily="34" charset="0"/>
              </a:rPr>
              <a:t>people. </a:t>
            </a:r>
          </a:p>
          <a:p>
            <a:endParaRPr lang="en-GB" sz="2667" dirty="0">
              <a:solidFill>
                <a:srgbClr val="183E7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55405993"/>
              </p:ext>
            </p:extLst>
          </p:nvPr>
        </p:nvGraphicFramePr>
        <p:xfrm>
          <a:off x="2207490" y="3060644"/>
          <a:ext cx="8128000" cy="2902210"/>
        </p:xfrm>
        <a:graphic>
          <a:graphicData uri="http://schemas.openxmlformats.org/drawingml/2006/table">
            <a:tbl>
              <a:tblPr firstRow="1" bandRow="1">
                <a:tableStyleId>{5C22544A-7EE6-4342-B048-85BDC9FD1C3A}</a:tableStyleId>
              </a:tblPr>
              <a:tblGrid>
                <a:gridCol w="4064000"/>
                <a:gridCol w="4064000"/>
              </a:tblGrid>
              <a:tr h="616210">
                <a:tc>
                  <a:txBody>
                    <a:bodyPr/>
                    <a:lstStyle/>
                    <a:p>
                      <a:pPr algn="ctr"/>
                      <a:r>
                        <a:rPr lang="en-GB" sz="3000" dirty="0" smtClean="0"/>
                        <a:t>BENEFITS</a:t>
                      </a:r>
                      <a:r>
                        <a:rPr lang="en-GB" sz="3000" baseline="0" dirty="0" smtClean="0"/>
                        <a:t> THAT GO</a:t>
                      </a:r>
                      <a:endParaRPr lang="en-GB" sz="3000" dirty="0"/>
                    </a:p>
                  </a:txBody>
                  <a:tcPr/>
                </a:tc>
                <a:tc>
                  <a:txBody>
                    <a:bodyPr/>
                    <a:lstStyle/>
                    <a:p>
                      <a:pPr algn="ctr"/>
                      <a:r>
                        <a:rPr lang="en-GB" sz="3000" dirty="0" smtClean="0"/>
                        <a:t>BENEFITS</a:t>
                      </a:r>
                      <a:r>
                        <a:rPr lang="en-GB" sz="3000" baseline="0" dirty="0" smtClean="0"/>
                        <a:t> THAT STAY</a:t>
                      </a:r>
                      <a:endParaRPr lang="en-GB" sz="3000" dirty="0"/>
                    </a:p>
                  </a:txBody>
                  <a:tcPr/>
                </a:tc>
              </a:tr>
              <a:tr h="2234090">
                <a:tc>
                  <a:txBody>
                    <a:bodyPr/>
                    <a:lstStyle/>
                    <a:p>
                      <a:pPr marL="457200" indent="-457200">
                        <a:buFont typeface="Arial" panose="020B0604020202020204" pitchFamily="34" charset="0"/>
                        <a:buChar char="•"/>
                      </a:pPr>
                      <a:r>
                        <a:rPr lang="en-GB" sz="1800" dirty="0" smtClean="0">
                          <a:solidFill>
                            <a:srgbClr val="183E70"/>
                          </a:solidFill>
                          <a:latin typeface="Open Sans" panose="020B0606030504020204" pitchFamily="34" charset="0"/>
                          <a:ea typeface="Open Sans" panose="020B0606030504020204" pitchFamily="34" charset="0"/>
                          <a:cs typeface="Open Sans" panose="020B0606030504020204" pitchFamily="34" charset="0"/>
                        </a:rPr>
                        <a:t>Income based JSA;</a:t>
                      </a:r>
                    </a:p>
                    <a:p>
                      <a:pPr marL="457200" indent="-457200">
                        <a:buFont typeface="Arial" panose="020B0604020202020204" pitchFamily="34" charset="0"/>
                        <a:buChar char="•"/>
                      </a:pPr>
                      <a:r>
                        <a:rPr lang="en-GB" sz="1800" dirty="0" smtClean="0">
                          <a:solidFill>
                            <a:srgbClr val="183E70"/>
                          </a:solidFill>
                          <a:latin typeface="Open Sans" panose="020B0606030504020204" pitchFamily="34" charset="0"/>
                          <a:ea typeface="Open Sans" panose="020B0606030504020204" pitchFamily="34" charset="0"/>
                          <a:cs typeface="Open Sans" panose="020B0606030504020204" pitchFamily="34" charset="0"/>
                        </a:rPr>
                        <a:t>income based Employment and Support Allowance;</a:t>
                      </a:r>
                    </a:p>
                    <a:p>
                      <a:pPr marL="457200" indent="-457200">
                        <a:buFont typeface="Arial" panose="020B0604020202020204" pitchFamily="34" charset="0"/>
                        <a:buChar char="•"/>
                      </a:pPr>
                      <a:r>
                        <a:rPr lang="en-GB" sz="1800" dirty="0" smtClean="0">
                          <a:solidFill>
                            <a:srgbClr val="183E70"/>
                          </a:solidFill>
                          <a:latin typeface="Open Sans" panose="020B0606030504020204" pitchFamily="34" charset="0"/>
                          <a:ea typeface="Open Sans" panose="020B0606030504020204" pitchFamily="34" charset="0"/>
                          <a:cs typeface="Open Sans" panose="020B0606030504020204" pitchFamily="34" charset="0"/>
                        </a:rPr>
                        <a:t>Income Support;</a:t>
                      </a:r>
                    </a:p>
                    <a:p>
                      <a:pPr marL="457200" indent="-457200">
                        <a:buFont typeface="Arial" panose="020B0604020202020204" pitchFamily="34" charset="0"/>
                        <a:buChar char="•"/>
                      </a:pPr>
                      <a:r>
                        <a:rPr lang="en-GB" sz="1800" dirty="0" smtClean="0">
                          <a:solidFill>
                            <a:srgbClr val="183E70"/>
                          </a:solidFill>
                          <a:latin typeface="Open Sans" panose="020B0606030504020204" pitchFamily="34" charset="0"/>
                          <a:ea typeface="Open Sans" panose="020B0606030504020204" pitchFamily="34" charset="0"/>
                          <a:cs typeface="Open Sans" panose="020B0606030504020204" pitchFamily="34" charset="0"/>
                        </a:rPr>
                        <a:t>Working Tax Credits;</a:t>
                      </a:r>
                    </a:p>
                    <a:p>
                      <a:pPr marL="457200" indent="-457200">
                        <a:buFont typeface="Arial" panose="020B0604020202020204" pitchFamily="34" charset="0"/>
                        <a:buChar char="•"/>
                      </a:pPr>
                      <a:r>
                        <a:rPr lang="en-GB" sz="1800" dirty="0" smtClean="0">
                          <a:solidFill>
                            <a:srgbClr val="183E70"/>
                          </a:solidFill>
                          <a:latin typeface="Open Sans" panose="020B0606030504020204" pitchFamily="34" charset="0"/>
                          <a:ea typeface="Open Sans" panose="020B0606030504020204" pitchFamily="34" charset="0"/>
                          <a:cs typeface="Open Sans" panose="020B0606030504020204" pitchFamily="34" charset="0"/>
                        </a:rPr>
                        <a:t>Child Tax Credits;</a:t>
                      </a:r>
                    </a:p>
                    <a:p>
                      <a:pPr marL="457200" indent="-457200">
                        <a:buFont typeface="Arial" panose="020B0604020202020204" pitchFamily="34" charset="0"/>
                        <a:buChar char="•"/>
                      </a:pPr>
                      <a:r>
                        <a:rPr lang="en-GB" sz="1800" dirty="0" smtClean="0">
                          <a:solidFill>
                            <a:srgbClr val="183E70"/>
                          </a:solidFill>
                          <a:latin typeface="Open Sans" panose="020B0606030504020204" pitchFamily="34" charset="0"/>
                          <a:ea typeface="Open Sans" panose="020B0606030504020204" pitchFamily="34" charset="0"/>
                          <a:cs typeface="Open Sans" panose="020B0606030504020204" pitchFamily="34" charset="0"/>
                        </a:rPr>
                        <a:t>Housing Benefit.</a:t>
                      </a:r>
                    </a:p>
                  </a:txBody>
                  <a:tcPr/>
                </a:tc>
                <a:tc>
                  <a:txBody>
                    <a:bodyPr/>
                    <a:lstStyle/>
                    <a:p>
                      <a:pPr marL="457200" indent="-457200">
                        <a:buFont typeface="Arial" panose="020B0604020202020204" pitchFamily="34" charset="0"/>
                        <a:buChar char="•"/>
                      </a:pPr>
                      <a:r>
                        <a:rPr lang="en-GB" sz="1800" dirty="0" smtClean="0">
                          <a:solidFill>
                            <a:srgbClr val="183E70"/>
                          </a:solidFill>
                          <a:latin typeface="Arial" panose="020B0604020202020204" pitchFamily="34" charset="0"/>
                          <a:ea typeface="Open Sans" panose="020B0606030504020204" pitchFamily="34" charset="0"/>
                          <a:cs typeface="Arial" panose="020B0604020202020204" pitchFamily="34" charset="0"/>
                        </a:rPr>
                        <a:t>PIP, DLA, Attendance Allowance;</a:t>
                      </a:r>
                    </a:p>
                    <a:p>
                      <a:pPr marL="457200" indent="-457200">
                        <a:buFont typeface="Arial" panose="020B0604020202020204" pitchFamily="34" charset="0"/>
                        <a:buChar char="•"/>
                      </a:pPr>
                      <a:r>
                        <a:rPr lang="en-GB" sz="1800" dirty="0" smtClean="0">
                          <a:solidFill>
                            <a:srgbClr val="183E70"/>
                          </a:solidFill>
                          <a:latin typeface="Arial" panose="020B0604020202020204" pitchFamily="34" charset="0"/>
                          <a:ea typeface="Open Sans" panose="020B0606030504020204" pitchFamily="34" charset="0"/>
                          <a:cs typeface="Arial" panose="020B0604020202020204" pitchFamily="34" charset="0"/>
                        </a:rPr>
                        <a:t>Child</a:t>
                      </a:r>
                      <a:r>
                        <a:rPr lang="en-GB" sz="1800" baseline="0" dirty="0" smtClean="0">
                          <a:solidFill>
                            <a:srgbClr val="183E70"/>
                          </a:solidFill>
                          <a:latin typeface="Arial" panose="020B0604020202020204" pitchFamily="34" charset="0"/>
                          <a:ea typeface="Open Sans" panose="020B0606030504020204" pitchFamily="34" charset="0"/>
                          <a:cs typeface="Arial" panose="020B0604020202020204" pitchFamily="34" charset="0"/>
                        </a:rPr>
                        <a:t> Benefit</a:t>
                      </a:r>
                      <a:endParaRPr lang="en-GB" sz="1800" dirty="0" smtClean="0">
                        <a:solidFill>
                          <a:srgbClr val="183E70"/>
                        </a:solidFill>
                        <a:latin typeface="Arial" panose="020B0604020202020204" pitchFamily="34" charset="0"/>
                        <a:ea typeface="Open Sans" panose="020B0606030504020204" pitchFamily="34" charset="0"/>
                        <a:cs typeface="Arial" panose="020B0604020202020204" pitchFamily="34" charset="0"/>
                      </a:endParaRPr>
                    </a:p>
                    <a:p>
                      <a:pPr marL="457200" indent="-457200">
                        <a:buFont typeface="Arial" panose="020B0604020202020204" pitchFamily="34" charset="0"/>
                        <a:buChar char="•"/>
                      </a:pPr>
                      <a:r>
                        <a:rPr lang="en-GB" sz="1800" dirty="0" smtClean="0">
                          <a:solidFill>
                            <a:srgbClr val="183E70"/>
                          </a:solidFill>
                          <a:latin typeface="Arial" panose="020B0604020202020204" pitchFamily="34" charset="0"/>
                          <a:ea typeface="Open Sans" panose="020B0606030504020204" pitchFamily="34" charset="0"/>
                          <a:cs typeface="Arial" panose="020B0604020202020204" pitchFamily="34" charset="0"/>
                        </a:rPr>
                        <a:t>Council Tax Reduction;</a:t>
                      </a:r>
                    </a:p>
                    <a:p>
                      <a:pPr marL="457200" indent="-457200">
                        <a:buFont typeface="Arial" panose="020B0604020202020204" pitchFamily="34" charset="0"/>
                        <a:buChar char="•"/>
                      </a:pPr>
                      <a:r>
                        <a:rPr lang="en-GB" sz="1800" dirty="0" smtClean="0">
                          <a:solidFill>
                            <a:srgbClr val="183E70"/>
                          </a:solidFill>
                          <a:latin typeface="Arial" panose="020B0604020202020204" pitchFamily="34" charset="0"/>
                          <a:ea typeface="Open Sans" panose="020B0606030504020204" pitchFamily="34" charset="0"/>
                          <a:cs typeface="Arial" panose="020B0604020202020204" pitchFamily="34" charset="0"/>
                        </a:rPr>
                        <a:t>Carer’s Allowance;</a:t>
                      </a:r>
                    </a:p>
                    <a:p>
                      <a:pPr marL="457200" indent="-457200">
                        <a:buFont typeface="Arial" panose="020B0604020202020204" pitchFamily="34" charset="0"/>
                        <a:buChar char="•"/>
                      </a:pPr>
                      <a:r>
                        <a:rPr lang="en-GB" sz="1800" dirty="0" smtClean="0">
                          <a:solidFill>
                            <a:srgbClr val="183E70"/>
                          </a:solidFill>
                          <a:latin typeface="Arial" panose="020B0604020202020204" pitchFamily="34" charset="0"/>
                          <a:ea typeface="Open Sans" panose="020B0606030504020204" pitchFamily="34" charset="0"/>
                          <a:cs typeface="Arial" panose="020B0604020202020204" pitchFamily="34" charset="0"/>
                        </a:rPr>
                        <a:t>Benefits for people who are Pension Credit Age</a:t>
                      </a:r>
                    </a:p>
                    <a:p>
                      <a:pPr marL="457200" indent="-457200">
                        <a:buFont typeface="Arial" panose="020B0604020202020204" pitchFamily="34" charset="0"/>
                        <a:buChar char="•"/>
                      </a:pPr>
                      <a:r>
                        <a:rPr lang="en-GB" sz="1800" dirty="0" smtClean="0">
                          <a:solidFill>
                            <a:srgbClr val="183E70"/>
                          </a:solidFill>
                          <a:latin typeface="Arial" panose="020B0604020202020204" pitchFamily="34" charset="0"/>
                          <a:ea typeface="Open Sans" panose="020B0606030504020204" pitchFamily="34" charset="0"/>
                          <a:cs typeface="Arial" panose="020B0604020202020204" pitchFamily="34" charset="0"/>
                        </a:rPr>
                        <a:t>Contribution-based ESA and JSA</a:t>
                      </a:r>
                    </a:p>
                    <a:p>
                      <a:pPr marL="457200" indent="-457200">
                        <a:buFont typeface="Arial" panose="020B0604020202020204" pitchFamily="34" charset="0"/>
                        <a:buChar char="•"/>
                      </a:pPr>
                      <a:r>
                        <a:rPr lang="en-GB" sz="1800" b="1" dirty="0" smtClean="0">
                          <a:solidFill>
                            <a:srgbClr val="183E70"/>
                          </a:solidFill>
                          <a:latin typeface="Arial" panose="020B0604020202020204" pitchFamily="34" charset="0"/>
                          <a:ea typeface="Open Sans" panose="020B0606030504020204" pitchFamily="34" charset="0"/>
                          <a:cs typeface="Arial" panose="020B0604020202020204" pitchFamily="34" charset="0"/>
                        </a:rPr>
                        <a:t>And many more…</a:t>
                      </a:r>
                    </a:p>
                  </a:txBody>
                  <a:tcPr/>
                </a:tc>
              </a:tr>
            </a:tbl>
          </a:graphicData>
        </a:graphic>
      </p:graphicFrame>
    </p:spTree>
    <p:extLst>
      <p:ext uri="{BB962C8B-B14F-4D97-AF65-F5344CB8AC3E}">
        <p14:creationId xmlns:p14="http://schemas.microsoft.com/office/powerpoint/2010/main" val="119858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7" y="287867"/>
            <a:ext cx="10491109" cy="3026832"/>
          </a:xfrm>
        </p:spPr>
        <p:txBody>
          <a:bodyPr/>
          <a:lstStyle/>
          <a:p>
            <a:r>
              <a:rPr lang="en-GB" dirty="0" smtClean="0">
                <a:solidFill>
                  <a:schemeClr val="accent1"/>
                </a:solidFill>
              </a:rPr>
              <a:t>The good and the bad…</a:t>
            </a:r>
            <a:endParaRPr lang="en-GB"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57617109"/>
              </p:ext>
            </p:extLst>
          </p:nvPr>
        </p:nvGraphicFramePr>
        <p:xfrm>
          <a:off x="1338942" y="1719943"/>
          <a:ext cx="9159834" cy="4605648"/>
        </p:xfrm>
        <a:graphic>
          <a:graphicData uri="http://schemas.openxmlformats.org/drawingml/2006/table">
            <a:tbl>
              <a:tblPr firstRow="1" bandRow="1">
                <a:tableStyleId>{5C22544A-7EE6-4342-B048-85BDC9FD1C3A}</a:tableStyleId>
              </a:tblPr>
              <a:tblGrid>
                <a:gridCol w="4579917"/>
                <a:gridCol w="4579917"/>
              </a:tblGrid>
              <a:tr h="772886">
                <a:tc>
                  <a:txBody>
                    <a:bodyPr/>
                    <a:lstStyle/>
                    <a:p>
                      <a:pPr algn="ctr"/>
                      <a:r>
                        <a:rPr lang="en-GB" sz="3000" dirty="0" smtClean="0"/>
                        <a:t>THE</a:t>
                      </a:r>
                      <a:r>
                        <a:rPr lang="en-GB" sz="3000" baseline="0" dirty="0" smtClean="0"/>
                        <a:t> GOOD</a:t>
                      </a:r>
                      <a:endParaRPr lang="en-GB" sz="3000" dirty="0"/>
                    </a:p>
                  </a:txBody>
                  <a:tcPr/>
                </a:tc>
                <a:tc>
                  <a:txBody>
                    <a:bodyPr/>
                    <a:lstStyle/>
                    <a:p>
                      <a:pPr algn="ctr"/>
                      <a:r>
                        <a:rPr lang="en-GB" sz="3000" dirty="0" smtClean="0"/>
                        <a:t>THE</a:t>
                      </a:r>
                      <a:r>
                        <a:rPr lang="en-GB" sz="3000" baseline="0" dirty="0" smtClean="0"/>
                        <a:t> BAD</a:t>
                      </a:r>
                      <a:endParaRPr lang="en-GB" sz="3000" dirty="0"/>
                    </a:p>
                  </a:txBody>
                  <a:tcPr/>
                </a:tc>
              </a:tr>
              <a:tr h="3832762">
                <a:tc>
                  <a:txBody>
                    <a:bodyPr/>
                    <a:lstStyle/>
                    <a:p>
                      <a:pPr marL="285750" indent="-285750">
                        <a:buFont typeface="Arial" panose="020B0604020202020204" pitchFamily="34" charset="0"/>
                        <a:buChar char="•"/>
                      </a:pPr>
                      <a:r>
                        <a:rPr lang="en-GB" sz="1800" dirty="0" smtClean="0">
                          <a:solidFill>
                            <a:srgbClr val="183E70"/>
                          </a:solidFill>
                          <a:latin typeface="Open Sans" panose="020B0606030504020204" pitchFamily="34" charset="0"/>
                          <a:ea typeface="Open Sans" panose="020B0606030504020204" pitchFamily="34" charset="0"/>
                          <a:cs typeface="Open Sans" panose="020B0606030504020204" pitchFamily="34" charset="0"/>
                        </a:rPr>
                        <a:t>Your income is usually automatically given to</a:t>
                      </a:r>
                      <a:r>
                        <a:rPr lang="en-GB" sz="1800" baseline="0" dirty="0" smtClean="0">
                          <a:solidFill>
                            <a:srgbClr val="183E70"/>
                          </a:solidFill>
                          <a:latin typeface="Open Sans" panose="020B0606030504020204" pitchFamily="34" charset="0"/>
                          <a:ea typeface="Open Sans" panose="020B0606030504020204" pitchFamily="34" charset="0"/>
                          <a:cs typeface="Open Sans" panose="020B0606030504020204" pitchFamily="34" charset="0"/>
                        </a:rPr>
                        <a:t> the DWP so you don't have to keep updating them</a:t>
                      </a:r>
                    </a:p>
                    <a:p>
                      <a:pPr marL="285750" indent="-285750">
                        <a:buFont typeface="Arial" panose="020B0604020202020204" pitchFamily="34" charset="0"/>
                        <a:buChar char="•"/>
                      </a:pPr>
                      <a:r>
                        <a:rPr lang="en-GB" sz="1800" baseline="0" dirty="0" smtClean="0">
                          <a:solidFill>
                            <a:srgbClr val="183E70"/>
                          </a:solidFill>
                          <a:latin typeface="Open Sans" panose="020B0606030504020204" pitchFamily="34" charset="0"/>
                          <a:ea typeface="Open Sans" panose="020B0606030504020204" pitchFamily="34" charset="0"/>
                          <a:cs typeface="Open Sans" panose="020B0606030504020204" pitchFamily="34" charset="0"/>
                        </a:rPr>
                        <a:t>A lot of your earnings can be ignored so you can be better off</a:t>
                      </a:r>
                    </a:p>
                    <a:p>
                      <a:pPr marL="285750" indent="-285750">
                        <a:buFont typeface="Arial" panose="020B0604020202020204" pitchFamily="34" charset="0"/>
                        <a:buChar char="•"/>
                      </a:pPr>
                      <a:r>
                        <a:rPr lang="en-GB" sz="1800" baseline="0" dirty="0" smtClean="0">
                          <a:solidFill>
                            <a:srgbClr val="183E70"/>
                          </a:solidFill>
                          <a:latin typeface="Open Sans" panose="020B0606030504020204" pitchFamily="34" charset="0"/>
                          <a:ea typeface="Open Sans" panose="020B0606030504020204" pitchFamily="34" charset="0"/>
                          <a:cs typeface="Open Sans" panose="020B0606030504020204" pitchFamily="34" charset="0"/>
                        </a:rPr>
                        <a:t>There’s less benefit claims to deal with at once</a:t>
                      </a:r>
                    </a:p>
                    <a:p>
                      <a:pPr marL="285750" indent="-285750">
                        <a:buFont typeface="Arial" panose="020B0604020202020204" pitchFamily="34" charset="0"/>
                        <a:buChar char="•"/>
                      </a:pPr>
                      <a:r>
                        <a:rPr lang="en-GB" sz="1800" baseline="0" dirty="0" smtClean="0">
                          <a:solidFill>
                            <a:srgbClr val="183E70"/>
                          </a:solidFill>
                          <a:latin typeface="Open Sans" panose="020B0606030504020204" pitchFamily="34" charset="0"/>
                          <a:ea typeface="Open Sans" panose="020B0606030504020204" pitchFamily="34" charset="0"/>
                          <a:cs typeface="Open Sans" panose="020B0606030504020204" pitchFamily="34" charset="0"/>
                        </a:rPr>
                        <a:t>It’s online – if you’re good at computers</a:t>
                      </a:r>
                    </a:p>
                    <a:p>
                      <a:pPr marL="285750" indent="-285750">
                        <a:buFont typeface="Arial" panose="020B0604020202020204" pitchFamily="34" charset="0"/>
                        <a:buChar char="•"/>
                      </a:pPr>
                      <a:r>
                        <a:rPr lang="en-GB" sz="1800" baseline="0" dirty="0" smtClean="0">
                          <a:solidFill>
                            <a:srgbClr val="183E70"/>
                          </a:solidFill>
                          <a:latin typeface="Open Sans" panose="020B0606030504020204" pitchFamily="34" charset="0"/>
                          <a:ea typeface="Open Sans" panose="020B0606030504020204" pitchFamily="34" charset="0"/>
                          <a:cs typeface="Open Sans" panose="020B0606030504020204" pitchFamily="34" charset="0"/>
                        </a:rPr>
                        <a:t>It gives you a breakdown and a history of everything online</a:t>
                      </a:r>
                    </a:p>
                    <a:p>
                      <a:pPr marL="285750" indent="-285750">
                        <a:buFont typeface="Arial" panose="020B0604020202020204" pitchFamily="34" charset="0"/>
                        <a:buChar char="•"/>
                      </a:pPr>
                      <a:r>
                        <a:rPr lang="en-GB" sz="1800" baseline="0" dirty="0" smtClean="0">
                          <a:solidFill>
                            <a:srgbClr val="183E70"/>
                          </a:solidFill>
                          <a:latin typeface="Open Sans" panose="020B0606030504020204" pitchFamily="34" charset="0"/>
                          <a:ea typeface="Open Sans" panose="020B0606030504020204" pitchFamily="34" charset="0"/>
                          <a:cs typeface="Open Sans" panose="020B0606030504020204" pitchFamily="34" charset="0"/>
                        </a:rPr>
                        <a:t>You don’t always need to call the DWP if there’s a problem</a:t>
                      </a:r>
                    </a:p>
                  </a:txBody>
                  <a:tcPr/>
                </a:tc>
                <a:tc>
                  <a:txBody>
                    <a:bodyPr/>
                    <a:lstStyle/>
                    <a:p>
                      <a:pPr marL="457200" indent="-457200">
                        <a:buFont typeface="Arial" panose="020B0604020202020204" pitchFamily="34" charset="0"/>
                        <a:buChar char="•"/>
                      </a:pPr>
                      <a:r>
                        <a:rPr lang="en-GB" sz="1800" b="0" dirty="0" smtClean="0">
                          <a:solidFill>
                            <a:srgbClr val="183E70"/>
                          </a:solidFill>
                          <a:latin typeface="Arial" panose="020B0604020202020204" pitchFamily="34" charset="0"/>
                          <a:ea typeface="Open Sans" panose="020B0606030504020204" pitchFamily="34" charset="0"/>
                          <a:cs typeface="Arial" panose="020B0604020202020204" pitchFamily="34" charset="0"/>
                        </a:rPr>
                        <a:t>It</a:t>
                      </a:r>
                      <a:r>
                        <a:rPr lang="en-GB" sz="1800" b="0" baseline="0" dirty="0" smtClean="0">
                          <a:solidFill>
                            <a:srgbClr val="183E70"/>
                          </a:solidFill>
                          <a:latin typeface="Arial" panose="020B0604020202020204" pitchFamily="34" charset="0"/>
                          <a:ea typeface="Open Sans" panose="020B0606030504020204" pitchFamily="34" charset="0"/>
                          <a:cs typeface="Arial" panose="020B0604020202020204" pitchFamily="34" charset="0"/>
                        </a:rPr>
                        <a:t> can be complicated to understand how it all works</a:t>
                      </a:r>
                    </a:p>
                    <a:p>
                      <a:pPr marL="457200" indent="-457200">
                        <a:buFont typeface="Arial" panose="020B0604020202020204" pitchFamily="34" charset="0"/>
                        <a:buChar char="•"/>
                      </a:pPr>
                      <a:r>
                        <a:rPr lang="en-GB" sz="1800" b="0" baseline="0" dirty="0" smtClean="0">
                          <a:solidFill>
                            <a:srgbClr val="183E70"/>
                          </a:solidFill>
                          <a:latin typeface="Arial" panose="020B0604020202020204" pitchFamily="34" charset="0"/>
                          <a:ea typeface="Open Sans" panose="020B0606030504020204" pitchFamily="34" charset="0"/>
                          <a:cs typeface="Arial" panose="020B0604020202020204" pitchFamily="34" charset="0"/>
                        </a:rPr>
                        <a:t>It can be difficult if you’re not good with computers</a:t>
                      </a:r>
                    </a:p>
                    <a:p>
                      <a:pPr marL="457200" indent="-457200">
                        <a:buFont typeface="Arial" panose="020B0604020202020204" pitchFamily="34" charset="0"/>
                        <a:buChar char="•"/>
                      </a:pPr>
                      <a:r>
                        <a:rPr lang="en-GB" sz="1800" b="0" baseline="0" dirty="0" smtClean="0">
                          <a:solidFill>
                            <a:srgbClr val="183E70"/>
                          </a:solidFill>
                          <a:latin typeface="Arial" panose="020B0604020202020204" pitchFamily="34" charset="0"/>
                          <a:ea typeface="Open Sans" panose="020B0606030504020204" pitchFamily="34" charset="0"/>
                          <a:cs typeface="Arial" panose="020B0604020202020204" pitchFamily="34" charset="0"/>
                        </a:rPr>
                        <a:t>The amount you get might be less than under the old system </a:t>
                      </a:r>
                    </a:p>
                    <a:p>
                      <a:pPr marL="457200" indent="-457200">
                        <a:buFont typeface="Arial" panose="020B0604020202020204" pitchFamily="34" charset="0"/>
                        <a:buChar char="•"/>
                      </a:pPr>
                      <a:r>
                        <a:rPr lang="en-GB" sz="1800" b="0" baseline="0" dirty="0" smtClean="0">
                          <a:solidFill>
                            <a:srgbClr val="183E70"/>
                          </a:solidFill>
                          <a:latin typeface="Arial" panose="020B0604020202020204" pitchFamily="34" charset="0"/>
                          <a:ea typeface="Open Sans" panose="020B0606030504020204" pitchFamily="34" charset="0"/>
                          <a:cs typeface="Arial" panose="020B0604020202020204" pitchFamily="34" charset="0"/>
                        </a:rPr>
                        <a:t>You may have to wait longer between payments </a:t>
                      </a:r>
                    </a:p>
                    <a:p>
                      <a:pPr marL="457200" indent="-457200">
                        <a:buFont typeface="Arial" panose="020B0604020202020204" pitchFamily="34" charset="0"/>
                        <a:buChar char="•"/>
                      </a:pPr>
                      <a:endParaRPr lang="en-GB" sz="1800" b="0" baseline="0" dirty="0" smtClean="0">
                        <a:solidFill>
                          <a:srgbClr val="183E70"/>
                        </a:solidFill>
                        <a:latin typeface="Arial" panose="020B0604020202020204" pitchFamily="34" charset="0"/>
                        <a:ea typeface="Open Sans" panose="020B0606030504020204" pitchFamily="34" charset="0"/>
                        <a:cs typeface="Arial" panose="020B0604020202020204" pitchFamily="34" charset="0"/>
                      </a:endParaRPr>
                    </a:p>
                    <a:p>
                      <a:pPr marL="457200" indent="-457200">
                        <a:buFont typeface="Arial" panose="020B0604020202020204" pitchFamily="34" charset="0"/>
                        <a:buChar char="•"/>
                      </a:pPr>
                      <a:endParaRPr lang="en-GB" sz="1800" b="0" baseline="0" dirty="0" smtClean="0">
                        <a:solidFill>
                          <a:srgbClr val="183E70"/>
                        </a:solidFill>
                        <a:latin typeface="Arial" panose="020B0604020202020204" pitchFamily="34" charset="0"/>
                        <a:ea typeface="Open Sans" panose="020B0606030504020204" pitchFamily="34" charset="0"/>
                        <a:cs typeface="Arial" panose="020B0604020202020204" pitchFamily="34" charset="0"/>
                      </a:endParaRPr>
                    </a:p>
                    <a:p>
                      <a:pPr marL="457200" indent="-457200">
                        <a:buFont typeface="Arial" panose="020B0604020202020204" pitchFamily="34" charset="0"/>
                        <a:buChar char="•"/>
                      </a:pPr>
                      <a:endParaRPr lang="en-GB" sz="1800" b="1" dirty="0" smtClean="0">
                        <a:solidFill>
                          <a:srgbClr val="183E70"/>
                        </a:solidFill>
                        <a:latin typeface="Arial" panose="020B0604020202020204" pitchFamily="34" charset="0"/>
                        <a:ea typeface="Open Sans" panose="020B0606030504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422618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87439" y="1202268"/>
            <a:ext cx="7804561" cy="4659086"/>
          </a:xfrm>
          <a:prstGeom prst="rect">
            <a:avLst/>
          </a:prstGeom>
        </p:spPr>
      </p:pic>
      <p:sp>
        <p:nvSpPr>
          <p:cNvPr id="5" name="Title 1"/>
          <p:cNvSpPr>
            <a:spLocks noGrp="1"/>
          </p:cNvSpPr>
          <p:nvPr>
            <p:ph type="title"/>
          </p:nvPr>
        </p:nvSpPr>
        <p:spPr>
          <a:xfrm>
            <a:off x="187778" y="1202268"/>
            <a:ext cx="4918009" cy="4708676"/>
          </a:xfrm>
        </p:spPr>
        <p:txBody>
          <a:bodyPr/>
          <a:lstStyle/>
          <a:p>
            <a:r>
              <a:rPr lang="en-GB" dirty="0" smtClean="0"/>
              <a:t>This is</a:t>
            </a:r>
            <a:br>
              <a:rPr lang="en-GB" dirty="0" smtClean="0"/>
            </a:br>
            <a:r>
              <a:rPr lang="en-GB" dirty="0" smtClean="0"/>
              <a:t>what your</a:t>
            </a:r>
            <a:br>
              <a:rPr lang="en-GB" dirty="0" smtClean="0"/>
            </a:br>
            <a:r>
              <a:rPr lang="en-GB" dirty="0" smtClean="0"/>
              <a:t>Home screen</a:t>
            </a:r>
            <a:br>
              <a:rPr lang="en-GB" dirty="0" smtClean="0"/>
            </a:br>
            <a:r>
              <a:rPr lang="en-GB" dirty="0" smtClean="0"/>
              <a:t>looks like</a:t>
            </a:r>
            <a:endParaRPr lang="en-GB" dirty="0"/>
          </a:p>
        </p:txBody>
      </p:sp>
    </p:spTree>
    <p:extLst>
      <p:ext uri="{BB962C8B-B14F-4D97-AF65-F5344CB8AC3E}">
        <p14:creationId xmlns:p14="http://schemas.microsoft.com/office/powerpoint/2010/main" val="2104556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549" y="287867"/>
            <a:ext cx="4918009" cy="6508525"/>
          </a:xfrm>
        </p:spPr>
        <p:txBody>
          <a:bodyPr/>
          <a:lstStyle/>
          <a:p>
            <a:r>
              <a:rPr lang="en-GB" dirty="0" smtClean="0"/>
              <a:t>Example payment breakdown.</a:t>
            </a:r>
            <a:br>
              <a:rPr lang="en-GB" dirty="0" smtClean="0"/>
            </a:br>
            <a:r>
              <a:rPr lang="en-GB" dirty="0"/>
              <a:t/>
            </a:r>
            <a:br>
              <a:rPr lang="en-GB" dirty="0"/>
            </a:br>
            <a:r>
              <a:rPr lang="en-GB" dirty="0" smtClean="0"/>
              <a:t>You get one for each payment.</a:t>
            </a:r>
            <a:endParaRPr lang="en-GB" dirty="0"/>
          </a:p>
        </p:txBody>
      </p:sp>
      <p:pic>
        <p:nvPicPr>
          <p:cNvPr id="4" name="Picture 3"/>
          <p:cNvPicPr>
            <a:picLocks noChangeAspect="1"/>
          </p:cNvPicPr>
          <p:nvPr/>
        </p:nvPicPr>
        <p:blipFill>
          <a:blip r:embed="rId2"/>
          <a:stretch>
            <a:fillRect/>
          </a:stretch>
        </p:blipFill>
        <p:spPr>
          <a:xfrm>
            <a:off x="5193882" y="0"/>
            <a:ext cx="6998119" cy="6858000"/>
          </a:xfrm>
          <a:prstGeom prst="rect">
            <a:avLst/>
          </a:prstGeom>
        </p:spPr>
      </p:pic>
    </p:spTree>
    <p:extLst>
      <p:ext uri="{BB962C8B-B14F-4D97-AF65-F5344CB8AC3E}">
        <p14:creationId xmlns:p14="http://schemas.microsoft.com/office/powerpoint/2010/main" val="1267402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1794</Words>
  <Application>Microsoft Office PowerPoint</Application>
  <PresentationFormat>Widescreen</PresentationFormat>
  <Paragraphs>213</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Open Sans</vt:lpstr>
      <vt:lpstr>Office Theme</vt:lpstr>
      <vt:lpstr>Universal Credit:</vt:lpstr>
      <vt:lpstr>How can carers access the Carers Advice Service?</vt:lpstr>
      <vt:lpstr>How can carers access the Carers Advice Service?</vt:lpstr>
      <vt:lpstr>Digital Support Drop-in</vt:lpstr>
      <vt:lpstr>What we’re going to cover</vt:lpstr>
      <vt:lpstr>What is Universal Credit?</vt:lpstr>
      <vt:lpstr>The good and the bad…</vt:lpstr>
      <vt:lpstr>This is what your Home screen looks like</vt:lpstr>
      <vt:lpstr>Example payment breakdown.  You get one for each payment.</vt:lpstr>
      <vt:lpstr>Example journal history</vt:lpstr>
      <vt:lpstr>When to apply?</vt:lpstr>
      <vt:lpstr>Who can apply? Not everyone!</vt:lpstr>
      <vt:lpstr>How to apply</vt:lpstr>
      <vt:lpstr>How much UC can you get? </vt:lpstr>
      <vt:lpstr>Example: Jane </vt:lpstr>
      <vt:lpstr>Step 1: Savings</vt:lpstr>
      <vt:lpstr>Step 2: Maximum amount</vt:lpstr>
      <vt:lpstr>Step 3: Check for ignored earnings</vt:lpstr>
      <vt:lpstr>Step 4: Deduct any income</vt:lpstr>
      <vt:lpstr>Step 5: Apply benefit cap (and other deductions)</vt:lpstr>
      <vt:lpstr>A better way! Use a benefits calculator.</vt:lpstr>
      <vt:lpstr>Things you might have to do – your commitments</vt:lpstr>
      <vt:lpstr>PowerPoint Presentation</vt:lpstr>
      <vt:lpstr>PowerPoint Presentation</vt:lpstr>
      <vt:lpstr>PowerPoint Presentation</vt:lpstr>
      <vt:lpstr>PowerPoint Presentation</vt:lpstr>
      <vt:lpstr>If something goes wrong</vt:lpstr>
      <vt:lpstr>Comments and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Thompson</dc:creator>
  <cp:lastModifiedBy>Robert Thompson</cp:lastModifiedBy>
  <cp:revision>33</cp:revision>
  <dcterms:created xsi:type="dcterms:W3CDTF">2018-04-22T10:31:35Z</dcterms:created>
  <dcterms:modified xsi:type="dcterms:W3CDTF">2018-04-24T15:40:30Z</dcterms:modified>
</cp:coreProperties>
</file>