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363" r:id="rId6"/>
    <p:sldId id="340" r:id="rId7"/>
    <p:sldId id="383" r:id="rId8"/>
    <p:sldId id="384" r:id="rId9"/>
    <p:sldId id="388" r:id="rId10"/>
    <p:sldId id="375" r:id="rId11"/>
    <p:sldId id="385" r:id="rId12"/>
    <p:sldId id="386" r:id="rId13"/>
    <p:sldId id="286" r:id="rId14"/>
    <p:sldId id="380" r:id="rId15"/>
    <p:sldId id="351" r:id="rId16"/>
    <p:sldId id="392" r:id="rId17"/>
    <p:sldId id="390" r:id="rId18"/>
    <p:sldId id="394" r:id="rId19"/>
    <p:sldId id="359" r:id="rId20"/>
    <p:sldId id="382" r:id="rId21"/>
    <p:sldId id="360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2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F92F0-5019-4D51-ABAF-AA85FC0B8378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81986-AB48-4B9C-8D4A-F4B11CB8F5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6A4910-2F19-4B70-9A93-FF18B41CDD36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04C68B-1C64-483A-8912-3C402387F3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4C68B-1C64-483A-8912-3C402387F3B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750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4C68B-1C64-483A-8912-3C402387F3B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55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4C68B-1C64-483A-8912-3C402387F3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479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Due to time restrictions</a:t>
            </a:r>
            <a:r>
              <a:rPr lang="en-GB"/>
              <a:t>, this </a:t>
            </a:r>
            <a:r>
              <a:rPr lang="en-GB" dirty="0"/>
              <a:t>session cant cover fundraising,</a:t>
            </a:r>
            <a:r>
              <a:rPr lang="en-GB" baseline="0" dirty="0"/>
              <a:t> marketing, partnership working but we will touch on it .. There is free training and support available on these from 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4C68B-1C64-483A-8912-3C402387F3B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828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10 min</a:t>
            </a:r>
          </a:p>
          <a:p>
            <a:r>
              <a:rPr lang="en-GB"/>
              <a:t>Go through these – different</a:t>
            </a:r>
            <a:r>
              <a:rPr lang="en-GB" baseline="0"/>
              <a:t> characteristics and advantages and disadvantages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4C68B-1C64-483A-8912-3C402387F3B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791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10 min </a:t>
            </a:r>
          </a:p>
          <a:p>
            <a:r>
              <a:rPr lang="en-GB"/>
              <a:t>11:10 to 11:20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4C68B-1C64-483A-8912-3C402387F3B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325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4C68B-1C64-483A-8912-3C402387F3B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593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Also do</a:t>
            </a:r>
            <a:r>
              <a:rPr lang="en-GB" b="1" baseline="0" dirty="0"/>
              <a:t> you have aspirations to grow the organisation or do you want to stay small?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4C68B-1C64-483A-8912-3C402387F3B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747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Finish at 13:00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4C68B-1C64-483A-8912-3C402387F3B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455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Finish at 13:00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4C68B-1C64-483A-8912-3C402387F3B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87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F8BB-16C7-4629-822C-099CE2EC874E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3499-953A-4087-857D-39356FC4E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13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F8BB-16C7-4629-822C-099CE2EC874E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3499-953A-4087-857D-39356FC4E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F8BB-16C7-4629-822C-099CE2EC874E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3499-953A-4087-857D-39356FC4E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86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F8BB-16C7-4629-822C-099CE2EC874E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3499-953A-4087-857D-39356FC4E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41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F8BB-16C7-4629-822C-099CE2EC874E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3499-953A-4087-857D-39356FC4E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00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F8BB-16C7-4629-822C-099CE2EC874E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3499-953A-4087-857D-39356FC4E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72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F8BB-16C7-4629-822C-099CE2EC874E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3499-953A-4087-857D-39356FC4E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43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F8BB-16C7-4629-822C-099CE2EC874E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3499-953A-4087-857D-39356FC4E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294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F8BB-16C7-4629-822C-099CE2EC874E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3499-953A-4087-857D-39356FC4E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98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F8BB-16C7-4629-822C-099CE2EC874E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3499-953A-4087-857D-39356FC4E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32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F8BB-16C7-4629-822C-099CE2EC874E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3499-953A-4087-857D-39356FC4E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27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3F8BB-16C7-4629-822C-099CE2EC874E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73499-953A-4087-857D-39356FC4E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66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communitysouthwark.org/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unitysouthwark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unitysouthwark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unitysouthwark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7.jpe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unitysouthwark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7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unitysouthwark.org/" TargetMode="External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8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communitysouthwark.org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unitysouthwark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unitysouthwark.org/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54596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40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www.communitysouthwark.org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  @</a:t>
            </a:r>
            <a:r>
              <a:rPr lang="en-GB" sz="1400" err="1">
                <a:latin typeface="Arial" panose="020B0604020202020204" pitchFamily="34" charset="0"/>
                <a:cs typeface="Arial" panose="020B0604020202020204" pitchFamily="34" charset="0"/>
              </a:rPr>
              <a:t>cosouthwark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6754" r="33671" b="3327"/>
          <a:stretch/>
        </p:blipFill>
        <p:spPr>
          <a:xfrm>
            <a:off x="7452320" y="0"/>
            <a:ext cx="1682126" cy="14245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1" r="-5365" b="58114"/>
          <a:stretch/>
        </p:blipFill>
        <p:spPr>
          <a:xfrm>
            <a:off x="-2203955" y="8992796"/>
            <a:ext cx="1125490" cy="4617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545"/>
            <a:ext cx="1331640" cy="1331640"/>
          </a:xfrm>
          <a:prstGeom prst="rect">
            <a:avLst/>
          </a:prstGeom>
        </p:spPr>
      </p:pic>
      <p:pic>
        <p:nvPicPr>
          <p:cNvPr id="39938" name="Picture 2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757" y="3151566"/>
            <a:ext cx="2888611" cy="288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groups of black and red peop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29" y="3279430"/>
            <a:ext cx="2193821" cy="219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8403" y="1250658"/>
            <a:ext cx="7772400" cy="1470025"/>
          </a:xfrm>
        </p:spPr>
        <p:txBody>
          <a:bodyPr>
            <a:noAutofit/>
          </a:bodyPr>
          <a:lstStyle/>
          <a:p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Sickle Cell Society: Thinking about Collaboration …</a:t>
            </a:r>
          </a:p>
        </p:txBody>
      </p:sp>
    </p:spTree>
    <p:extLst>
      <p:ext uri="{BB962C8B-B14F-4D97-AF65-F5344CB8AC3E}">
        <p14:creationId xmlns:p14="http://schemas.microsoft.com/office/powerpoint/2010/main" val="3460531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54596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40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www.communitysouthwark.org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  @</a:t>
            </a:r>
            <a:r>
              <a:rPr lang="en-GB" sz="1400" err="1">
                <a:latin typeface="Arial" panose="020B0604020202020204" pitchFamily="34" charset="0"/>
                <a:cs typeface="Arial" panose="020B0604020202020204" pitchFamily="34" charset="0"/>
              </a:rPr>
              <a:t>cosouthwark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6754" r="33671" b="3327"/>
          <a:stretch/>
        </p:blipFill>
        <p:spPr>
          <a:xfrm>
            <a:off x="7452320" y="0"/>
            <a:ext cx="1682126" cy="142453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492896"/>
            <a:ext cx="8712968" cy="3168352"/>
          </a:xfrm>
        </p:spPr>
        <p:txBody>
          <a:bodyPr anchor="t">
            <a:normAutofit/>
          </a:bodyPr>
          <a:lstStyle/>
          <a:p>
            <a:pPr lvl="1" algn="l">
              <a:defRPr/>
            </a:pPr>
            <a:endParaRPr lang="en-GB" altLang="en-US" b="1">
              <a:solidFill>
                <a:schemeClr val="tx1"/>
              </a:solidFill>
              <a:cs typeface="Arial" charset="0"/>
            </a:endParaRPr>
          </a:p>
          <a:p>
            <a:pPr marL="109537"/>
            <a:endParaRPr lang="en-GB" sz="2800">
              <a:solidFill>
                <a:srgbClr val="FF0000"/>
              </a:solidFill>
            </a:endParaRPr>
          </a:p>
          <a:p>
            <a:pPr marL="109728" algn="l">
              <a:defRPr/>
            </a:pPr>
            <a:endParaRPr lang="en-GB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GB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545"/>
            <a:ext cx="1331640" cy="1331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424539"/>
            <a:ext cx="7143750" cy="465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2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eedback, Cursor, Exchange Of Ideas, Debate, Discussi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417638"/>
            <a:ext cx="4732954" cy="333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91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54596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40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www.communitysouthwark.org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  @</a:t>
            </a:r>
            <a:r>
              <a:rPr lang="en-GB" sz="1400" err="1">
                <a:latin typeface="Arial" panose="020B0604020202020204" pitchFamily="34" charset="0"/>
                <a:cs typeface="Arial" panose="020B0604020202020204" pitchFamily="34" charset="0"/>
              </a:rPr>
              <a:t>cosouthwark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6754" r="33671" b="3327"/>
          <a:stretch/>
        </p:blipFill>
        <p:spPr>
          <a:xfrm>
            <a:off x="7452320" y="0"/>
            <a:ext cx="1682126" cy="14245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1" r="-5365" b="58114"/>
          <a:stretch/>
        </p:blipFill>
        <p:spPr>
          <a:xfrm>
            <a:off x="6896" y="6126163"/>
            <a:ext cx="1794381" cy="7362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775928"/>
            <a:ext cx="8229600" cy="1143000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8735"/>
          </a:xfrm>
        </p:spPr>
        <p:txBody>
          <a:bodyPr anchor="t">
            <a:normAutofit fontScale="92500" lnSpcReduction="20000"/>
          </a:bodyPr>
          <a:lstStyle/>
          <a:p>
            <a:pPr lvl="1" algn="l">
              <a:defRPr/>
            </a:pPr>
            <a:endParaRPr lang="en-GB" altLang="en-US" b="1" dirty="0">
              <a:solidFill>
                <a:schemeClr val="tx1"/>
              </a:solidFill>
              <a:cs typeface="Arial" charset="0"/>
            </a:endParaRPr>
          </a:p>
          <a:p>
            <a:pPr algn="l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….Approach/get together with, a group you would like to work with your list</a:t>
            </a:r>
          </a:p>
          <a:p>
            <a:pPr algn="l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How to take this forward:</a:t>
            </a:r>
          </a:p>
          <a:p>
            <a:pPr marL="0" indent="0" algn="l">
              <a:buNone/>
            </a:pP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Set up a meeting to establish an </a:t>
            </a:r>
            <a:r>
              <a:rPr lang="en-GB" sz="3900" b="1" dirty="0">
                <a:latin typeface="Arial" panose="020B0604020202020204" pitchFamily="34" charset="0"/>
                <a:cs typeface="Arial" panose="020B0604020202020204" pitchFamily="34" charset="0"/>
              </a:rPr>
              <a:t>action plan- (</a:t>
            </a:r>
            <a:r>
              <a:rPr lang="en-GB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see handout)  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with: Aims (outcomes and outputs): allocation of tasks: timeline; 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where extra support is needed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from elsewhere ie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fundraising (CVS)</a:t>
            </a:r>
          </a:p>
          <a:p>
            <a:pPr marL="0" indent="0" algn="l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endParaRPr lang="en-GB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" y="54344"/>
            <a:ext cx="1117423" cy="111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65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Next steps: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b="1" dirty="0"/>
              <a:t>Action plan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i="1" dirty="0"/>
              <a:t>See handout!</a:t>
            </a:r>
          </a:p>
          <a:p>
            <a:endParaRPr lang="en-GB" dirty="0"/>
          </a:p>
        </p:txBody>
      </p:sp>
      <p:pic>
        <p:nvPicPr>
          <p:cNvPr id="4" name="Picture 2" descr="Image result for groups of black and red peo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404" y="4114904"/>
            <a:ext cx="2193821" cy="219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846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How are we doing?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As well as your action plan, you will need a way of measuring if you are achieving your goals.</a:t>
            </a:r>
          </a:p>
          <a:p>
            <a:endParaRPr lang="en-GB" b="1" dirty="0"/>
          </a:p>
          <a:p>
            <a:r>
              <a:rPr lang="en-GB" b="1" dirty="0"/>
              <a:t>Develop a simple evaluation framework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i="1" dirty="0"/>
              <a:t>See handout!</a:t>
            </a:r>
          </a:p>
        </p:txBody>
      </p:sp>
      <p:pic>
        <p:nvPicPr>
          <p:cNvPr id="4" name="Picture 2" descr="Image result for groups of black and red peo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979" y="4410179"/>
            <a:ext cx="2193821" cy="219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737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Exercise:  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Should we collaborate?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On what?</a:t>
            </a:r>
          </a:p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Who with?</a:t>
            </a:r>
          </a:p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Why ? (Our aims; benefits)</a:t>
            </a:r>
          </a:p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Risks?</a:t>
            </a:r>
          </a:p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</a:p>
          <a:p>
            <a:endParaRPr lang="en-GB" dirty="0"/>
          </a:p>
        </p:txBody>
      </p:sp>
      <p:pic>
        <p:nvPicPr>
          <p:cNvPr id="4" name="Picture 2" descr="Image result for groups of black and red peo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979" y="4267304"/>
            <a:ext cx="2193821" cy="219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25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54596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40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www.communitysouthwark.org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  @</a:t>
            </a:r>
            <a:r>
              <a:rPr lang="en-GB" sz="1400" err="1">
                <a:latin typeface="Arial" panose="020B0604020202020204" pitchFamily="34" charset="0"/>
                <a:cs typeface="Arial" panose="020B0604020202020204" pitchFamily="34" charset="0"/>
              </a:rPr>
              <a:t>cosouthwark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6754" r="33671" b="3327"/>
          <a:stretch/>
        </p:blipFill>
        <p:spPr>
          <a:xfrm>
            <a:off x="7452320" y="0"/>
            <a:ext cx="1682126" cy="14245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1" r="-5365" b="58114"/>
          <a:stretch/>
        </p:blipFill>
        <p:spPr>
          <a:xfrm>
            <a:off x="6896" y="5829300"/>
            <a:ext cx="2517932" cy="103307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21900" y="1855134"/>
            <a:ext cx="8704930" cy="4525963"/>
          </a:xfrm>
        </p:spPr>
        <p:txBody>
          <a:bodyPr anchor="t">
            <a:normAutofit/>
          </a:bodyPr>
          <a:lstStyle/>
          <a:p>
            <a:pPr lvl="1" algn="l">
              <a:defRPr/>
            </a:pPr>
            <a:endParaRPr lang="en-GB" altLang="en-US" b="1" dirty="0">
              <a:solidFill>
                <a:schemeClr val="tx1"/>
              </a:solidFill>
              <a:cs typeface="Arial" charset="0"/>
            </a:endParaRPr>
          </a:p>
          <a:p>
            <a:pPr algn="l"/>
            <a:endParaRPr lang="en-GB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Can offer free training and 2 hours free 1:1 support to member groups working in Southwark, Lewisham and Lambeth on all these aspects (fundraising, financial management, governance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). £50 to others.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" y="92076"/>
            <a:ext cx="1158964" cy="11589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1900" y="1337310"/>
            <a:ext cx="8533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Community Southwark</a:t>
            </a: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755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54596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40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www.communitysouthwark.org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  @</a:t>
            </a:r>
            <a:r>
              <a:rPr lang="en-GB" sz="1400" err="1">
                <a:latin typeface="Arial" panose="020B0604020202020204" pitchFamily="34" charset="0"/>
                <a:cs typeface="Arial" panose="020B0604020202020204" pitchFamily="34" charset="0"/>
              </a:rPr>
              <a:t>cosouthwark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6754" r="33671" b="3327"/>
          <a:stretch/>
        </p:blipFill>
        <p:spPr>
          <a:xfrm>
            <a:off x="7452320" y="0"/>
            <a:ext cx="1682126" cy="14245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1" r="-5365" b="58114"/>
          <a:stretch/>
        </p:blipFill>
        <p:spPr>
          <a:xfrm>
            <a:off x="6896" y="5829300"/>
            <a:ext cx="2517932" cy="103307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21900" y="1855134"/>
            <a:ext cx="8704930" cy="4525963"/>
          </a:xfrm>
        </p:spPr>
        <p:txBody>
          <a:bodyPr anchor="t">
            <a:normAutofit/>
          </a:bodyPr>
          <a:lstStyle/>
          <a:p>
            <a:pPr lvl="1" algn="l">
              <a:defRPr/>
            </a:pPr>
            <a:endParaRPr lang="en-GB" altLang="en-US" b="1">
              <a:solidFill>
                <a:schemeClr val="tx1"/>
              </a:solidFill>
              <a:cs typeface="Arial" charset="0"/>
            </a:endParaRPr>
          </a:p>
          <a:p>
            <a:pPr algn="l"/>
            <a:endParaRPr lang="en-GB" sz="28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8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" y="92076"/>
            <a:ext cx="1158964" cy="11589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1900" y="1337310"/>
            <a:ext cx="85334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Community Southwark</a:t>
            </a: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Cambridge House</a:t>
            </a:r>
          </a:p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1, Addington Square</a:t>
            </a:r>
          </a:p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Camberwell </a:t>
            </a:r>
          </a:p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SE5 0HF</a:t>
            </a:r>
            <a:b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development@communitysouthwark.org</a:t>
            </a:r>
            <a:endParaRPr lang="en-GB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1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54596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40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www.communitysouthwark.org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  @</a:t>
            </a:r>
            <a:r>
              <a:rPr lang="en-GB" sz="1400" err="1">
                <a:latin typeface="Arial" panose="020B0604020202020204" pitchFamily="34" charset="0"/>
                <a:cs typeface="Arial" panose="020B0604020202020204" pitchFamily="34" charset="0"/>
              </a:rPr>
              <a:t>cosouthwark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6754" r="33671" b="3327"/>
          <a:stretch/>
        </p:blipFill>
        <p:spPr>
          <a:xfrm>
            <a:off x="7452320" y="0"/>
            <a:ext cx="1682126" cy="14245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1" r="-5365" b="58114"/>
          <a:stretch/>
        </p:blipFill>
        <p:spPr>
          <a:xfrm>
            <a:off x="6896" y="6189904"/>
            <a:ext cx="1639024" cy="672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1640" cy="1331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16" y="2331720"/>
            <a:ext cx="8143104" cy="367712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8620" y="1006374"/>
            <a:ext cx="8229600" cy="1143000"/>
          </a:xfrm>
        </p:spPr>
        <p:txBody>
          <a:bodyPr/>
          <a:lstStyle/>
          <a:p>
            <a:pPr algn="l"/>
            <a:r>
              <a:rPr lang="en-GB" b="1"/>
              <a:t>Q &amp; A </a:t>
            </a:r>
          </a:p>
        </p:txBody>
      </p:sp>
    </p:spTree>
    <p:extLst>
      <p:ext uri="{BB962C8B-B14F-4D97-AF65-F5344CB8AC3E}">
        <p14:creationId xmlns:p14="http://schemas.microsoft.com/office/powerpoint/2010/main" val="152754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54596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40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www.communitysouthwark.org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  @</a:t>
            </a:r>
            <a:r>
              <a:rPr lang="en-GB" sz="1400" err="1">
                <a:latin typeface="Arial" panose="020B0604020202020204" pitchFamily="34" charset="0"/>
                <a:cs typeface="Arial" panose="020B0604020202020204" pitchFamily="34" charset="0"/>
              </a:rPr>
              <a:t>cosouthwark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6754" r="33671" b="3327"/>
          <a:stretch/>
        </p:blipFill>
        <p:spPr>
          <a:xfrm>
            <a:off x="7452320" y="0"/>
            <a:ext cx="1682126" cy="14245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1" r="-5365" b="58114"/>
          <a:stretch/>
        </p:blipFill>
        <p:spPr>
          <a:xfrm>
            <a:off x="35496" y="5754640"/>
            <a:ext cx="2664296" cy="1093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l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Housekeeping </a:t>
            </a:r>
            <a:endParaRPr lang="en-GB" sz="4000" b="1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Mobile phones on silent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Toilets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Fire Exits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Breaks</a:t>
            </a:r>
          </a:p>
          <a:p>
            <a:pPr marL="0" indent="0">
              <a:buNone/>
              <a:defRPr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92696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2263775"/>
            <a:ext cx="135572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t="20984" r="1125" b="21703"/>
          <a:stretch>
            <a:fillRect/>
          </a:stretch>
        </p:blipFill>
        <p:spPr bwMode="auto">
          <a:xfrm>
            <a:off x="6086475" y="3619500"/>
            <a:ext cx="19653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477202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489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54596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40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www.communitysouthwark.org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  @</a:t>
            </a:r>
            <a:r>
              <a:rPr lang="en-GB" sz="1400" err="1">
                <a:latin typeface="Arial" panose="020B0604020202020204" pitchFamily="34" charset="0"/>
                <a:cs typeface="Arial" panose="020B0604020202020204" pitchFamily="34" charset="0"/>
              </a:rPr>
              <a:t>cosouthwark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6754" r="33671" b="3327"/>
          <a:stretch/>
        </p:blipFill>
        <p:spPr>
          <a:xfrm>
            <a:off x="7452320" y="0"/>
            <a:ext cx="1682126" cy="14245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1" r="-5365" b="58114"/>
          <a:stretch/>
        </p:blipFill>
        <p:spPr>
          <a:xfrm>
            <a:off x="6897" y="6241489"/>
            <a:ext cx="1513294" cy="620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516" y="817970"/>
            <a:ext cx="8712968" cy="1470025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4000" b="1" spc="-150">
                <a:latin typeface="Arial" panose="020B0604020202020204" pitchFamily="34" charset="0"/>
                <a:cs typeface="Arial" panose="020B0604020202020204" pitchFamily="34" charset="0"/>
              </a:rPr>
              <a:t>Aims of session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024105"/>
            <a:ext cx="8712968" cy="421738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Clarify which issues we want to collaborate on &amp; why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about the benefits and risks involved 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manage the risks?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Plan: goals, outputs and outcomes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we manage our collaboration?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we evaluate how well it’s working?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next steps to take this forward?</a:t>
            </a:r>
          </a:p>
          <a:p>
            <a:pPr algn="l">
              <a:defRPr/>
            </a:pPr>
            <a:endParaRPr lang="en-GB" altLang="en-US" dirty="0">
              <a:solidFill>
                <a:schemeClr val="tx1"/>
              </a:solidFill>
              <a:cs typeface="Arial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n-GB" altLang="en-US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545"/>
            <a:ext cx="1331640" cy="13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06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Priorities for collaboration identified so far: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Fundraising ?</a:t>
            </a:r>
          </a:p>
          <a:p>
            <a:endParaRPr lang="en-GB" dirty="0"/>
          </a:p>
          <a:p>
            <a:r>
              <a:rPr lang="en-GB" b="1" dirty="0"/>
              <a:t>Membership ?</a:t>
            </a:r>
          </a:p>
          <a:p>
            <a:endParaRPr lang="en-GB" dirty="0"/>
          </a:p>
          <a:p>
            <a:r>
              <a:rPr lang="en-GB" dirty="0"/>
              <a:t>  …….. </a:t>
            </a:r>
            <a:r>
              <a:rPr lang="en-GB" b="1" dirty="0"/>
              <a:t>?</a:t>
            </a:r>
          </a:p>
        </p:txBody>
      </p:sp>
      <p:pic>
        <p:nvPicPr>
          <p:cNvPr id="4" name="Picture 2" descr="Image result for groups of black and red peo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329" y="4114904"/>
            <a:ext cx="2193821" cy="219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999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Why collaborate?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b="1" dirty="0"/>
              <a:t>Increase local impact?</a:t>
            </a:r>
          </a:p>
          <a:p>
            <a:r>
              <a:rPr lang="en-GB" b="1" dirty="0"/>
              <a:t>Share/develop skills and experience?</a:t>
            </a:r>
          </a:p>
          <a:p>
            <a:r>
              <a:rPr lang="en-GB" b="1" dirty="0"/>
              <a:t>Build capacity ………?</a:t>
            </a:r>
          </a:p>
          <a:p>
            <a:r>
              <a:rPr lang="en-GB" b="1" dirty="0"/>
              <a:t>……….?</a:t>
            </a:r>
          </a:p>
          <a:p>
            <a:r>
              <a:rPr lang="en-GB" b="1" dirty="0"/>
              <a:t>………. ?</a:t>
            </a:r>
          </a:p>
          <a:p>
            <a:endParaRPr lang="en-GB" dirty="0"/>
          </a:p>
        </p:txBody>
      </p:sp>
      <p:pic>
        <p:nvPicPr>
          <p:cNvPr id="4" name="Picture 2" descr="Image result for groups of black and red peo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404" y="4114904"/>
            <a:ext cx="2193821" cy="219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897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Collaborate … with which group/s?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Why collaborate with this group/these groups in particular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2" descr="Image result for groups of black and red peo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404" y="4114904"/>
            <a:ext cx="2193821" cy="219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68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54596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40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www.communitysouthwark.org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  @</a:t>
            </a:r>
            <a:r>
              <a:rPr lang="en-GB" sz="1400" err="1">
                <a:latin typeface="Arial" panose="020B0604020202020204" pitchFamily="34" charset="0"/>
                <a:cs typeface="Arial" panose="020B0604020202020204" pitchFamily="34" charset="0"/>
              </a:rPr>
              <a:t>cosouthwark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6754" r="33671" b="3327"/>
          <a:stretch/>
        </p:blipFill>
        <p:spPr>
          <a:xfrm>
            <a:off x="7452320" y="0"/>
            <a:ext cx="1682126" cy="14245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1" r="-5365" b="58114"/>
          <a:stretch/>
        </p:blipFill>
        <p:spPr>
          <a:xfrm>
            <a:off x="6896" y="6086733"/>
            <a:ext cx="1890484" cy="775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516" y="719418"/>
            <a:ext cx="8712968" cy="1470025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4000" b="1" spc="-150" dirty="0">
                <a:latin typeface="Arial" panose="020B0604020202020204" pitchFamily="34" charset="0"/>
                <a:cs typeface="Arial" panose="020B0604020202020204" pitchFamily="34" charset="0"/>
              </a:rPr>
              <a:t>What are the risks?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516" y="1901410"/>
            <a:ext cx="8712968" cy="4042189"/>
          </a:xfrm>
        </p:spPr>
        <p:txBody>
          <a:bodyPr anchor="t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 different end goals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views on how to evaluate it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Differing views about who does what/how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Differing ideas about commitment/time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of control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of loss of identity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understood/supported by members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Reputational damage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545"/>
            <a:ext cx="1331640" cy="1331640"/>
          </a:xfrm>
          <a:prstGeom prst="rect">
            <a:avLst/>
          </a:prstGeom>
        </p:spPr>
      </p:pic>
      <p:pic>
        <p:nvPicPr>
          <p:cNvPr id="8" name="Picture 2" descr="https://www.safetyshop.com/media/catalog/product/cache/1/image/265x265/9df78eab33525d08d6e5fb8d27136e95/d/m/dmeu_hz005aq_wo_std.lang.al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-19051"/>
            <a:ext cx="25241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048124" y="7330235"/>
            <a:ext cx="2809875" cy="1034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Sometimes collaboration doesn't work out for different reasons -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</a:rPr>
              <a:t>ie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 because people have different end goals, or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</a:rPr>
              <a:t>disag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r</a:t>
            </a:r>
          </a:p>
          <a:p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</a:rPr>
              <a:t>ee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 about how to make it happen. Or there could be other possible disadvantages - such as a sense of the loss of a particular group's identify in the process, or a sense that  the group or individuals they are collaborating with,  are 'taking over'?   So it's best to identify/think about these issues  before going ahead and spending time and energy that may actually lead to strained relations between groups (or individuals)? </a:t>
            </a:r>
          </a:p>
          <a:p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637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Do the benefits outweigh the risks ?</a:t>
            </a:r>
          </a:p>
        </p:txBody>
      </p:sp>
      <p:pic>
        <p:nvPicPr>
          <p:cNvPr id="4" name="Picture 2" descr="Image result for groups of black and red peo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404" y="4114904"/>
            <a:ext cx="2193821" cy="219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66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Exercise:  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Should we collaborate?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On what?</a:t>
            </a:r>
          </a:p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Who with?</a:t>
            </a:r>
          </a:p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Why ? (Our aims; benefits)</a:t>
            </a:r>
          </a:p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Risks?</a:t>
            </a:r>
          </a:p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</a:p>
          <a:p>
            <a:endParaRPr lang="en-GB" dirty="0"/>
          </a:p>
        </p:txBody>
      </p:sp>
      <p:pic>
        <p:nvPicPr>
          <p:cNvPr id="4" name="Picture 2" descr="Image result for groups of black and red peo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404" y="4114904"/>
            <a:ext cx="2193821" cy="219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981850"/>
      </p:ext>
    </p:extLst>
  </p:cSld>
  <p:clrMapOvr>
    <a:masterClrMapping/>
  </p:clrMapOvr>
</p:sld>
</file>

<file path=ppt/theme/theme1.xml><?xml version="1.0" encoding="utf-8"?>
<a:theme xmlns:a="http://schemas.openxmlformats.org/drawingml/2006/main" name="CommunitySouthwark_Template">
  <a:themeElements>
    <a:clrScheme name="CSouthwar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52E87"/>
      </a:accent1>
      <a:accent2>
        <a:srgbClr val="00A8B5"/>
      </a:accent2>
      <a:accent3>
        <a:srgbClr val="E51F2F"/>
      </a:accent3>
      <a:accent4>
        <a:srgbClr val="FBBA00"/>
      </a:accent4>
      <a:accent5>
        <a:srgbClr val="9ED3C6"/>
      </a:accent5>
      <a:accent6>
        <a:srgbClr val="F2F2F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27CD77B8C3B6468D27C9065B29CC2F" ma:contentTypeVersion="14" ma:contentTypeDescription="Create a new document." ma:contentTypeScope="" ma:versionID="c4c17ab55fed7e684134b833efcdbd5f">
  <xsd:schema xmlns:xsd="http://www.w3.org/2001/XMLSchema" xmlns:xs="http://www.w3.org/2001/XMLSchema" xmlns:p="http://schemas.microsoft.com/office/2006/metadata/properties" xmlns:ns2="6cc26f7d-087a-49b4-9718-bfb85cdd98db" xmlns:ns3="e4b0131c-bc85-467f-8a22-b5f83b560de2" targetNamespace="http://schemas.microsoft.com/office/2006/metadata/properties" ma:root="true" ma:fieldsID="2fd01edd74b17ead15e57e35cfb838de" ns2:_="" ns3:_="">
    <xsd:import namespace="6cc26f7d-087a-49b4-9718-bfb85cdd98db"/>
    <xsd:import namespace="e4b0131c-bc85-467f-8a22-b5f83b560de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Description0" minOccurs="0"/>
                <xsd:element ref="ns3:Date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c26f7d-087a-49b4-9718-bfb85cdd98d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b0131c-bc85-467f-8a22-b5f83b560de2" elementFormDefault="qualified">
    <xsd:import namespace="http://schemas.microsoft.com/office/2006/documentManagement/types"/>
    <xsd:import namespace="http://schemas.microsoft.com/office/infopath/2007/PartnerControls"/>
    <xsd:element name="Description0" ma:index="10" nillable="true" ma:displayName="Description" ma:internalName="Description0">
      <xsd:simpleType>
        <xsd:restriction base="dms:Text"/>
      </xsd:simpleType>
    </xsd:element>
    <xsd:element name="Date" ma:index="11" nillable="true" ma:displayName="Date" ma:format="DateOnly" ma:internalName="Date">
      <xsd:simpleType>
        <xsd:restriction base="dms:DateTime"/>
      </xsd:simple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8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e4b0131c-bc85-467f-8a22-b5f83b560de2" xsi:nil="true"/>
    <Date xmlns="e4b0131c-bc85-467f-8a22-b5f83b560de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09233D-DF31-4048-B54C-6B7C980D49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c26f7d-087a-49b4-9718-bfb85cdd98db"/>
    <ds:schemaRef ds:uri="e4b0131c-bc85-467f-8a22-b5f83b560d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AADFC6-1E4D-4139-9F99-85F6A4335713}">
  <ds:schemaRefs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e4b0131c-bc85-467f-8a22-b5f83b560de2"/>
    <ds:schemaRef ds:uri="http://schemas.openxmlformats.org/package/2006/metadata/core-properties"/>
    <ds:schemaRef ds:uri="6cc26f7d-087a-49b4-9718-bfb85cdd98db"/>
  </ds:schemaRefs>
</ds:datastoreItem>
</file>

<file path=customXml/itemProps3.xml><?xml version="1.0" encoding="utf-8"?>
<ds:datastoreItem xmlns:ds="http://schemas.openxmlformats.org/officeDocument/2006/customXml" ds:itemID="{AB83BC91-D2AF-4D25-81E8-082C3531AE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519</Words>
  <Application>Microsoft Office PowerPoint</Application>
  <PresentationFormat>On-screen Show (4:3)</PresentationFormat>
  <Paragraphs>134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 3</vt:lpstr>
      <vt:lpstr>CommunitySouthwark_Template</vt:lpstr>
      <vt:lpstr>Sickle Cell Society: Thinking about Collaboration …</vt:lpstr>
      <vt:lpstr>Housekeeping </vt:lpstr>
      <vt:lpstr>Aims of session</vt:lpstr>
      <vt:lpstr>Priorities for collaboration identified so far:</vt:lpstr>
      <vt:lpstr>Why collaborate?</vt:lpstr>
      <vt:lpstr>Collaborate … with which group/s?</vt:lpstr>
      <vt:lpstr>What are the risks?</vt:lpstr>
      <vt:lpstr>Decision</vt:lpstr>
      <vt:lpstr>Exercise:   Should we collaborate?</vt:lpstr>
      <vt:lpstr>PowerPoint Presentation</vt:lpstr>
      <vt:lpstr>PowerPoint Presentation</vt:lpstr>
      <vt:lpstr> Next Steps</vt:lpstr>
      <vt:lpstr>Next steps:</vt:lpstr>
      <vt:lpstr>How are we doing?</vt:lpstr>
      <vt:lpstr>Exercise:   Should we collaborate?</vt:lpstr>
      <vt:lpstr>PowerPoint Presentation</vt:lpstr>
      <vt:lpstr>PowerPoint Presentation</vt:lpstr>
      <vt:lpstr>Q &amp; 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Starting up a non profit organisation</dc:title>
  <dc:creator>Mariana Meirelles</dc:creator>
  <cp:lastModifiedBy>Alison Ewart</cp:lastModifiedBy>
  <cp:revision>101</cp:revision>
  <cp:lastPrinted>2018-03-09T13:53:26Z</cp:lastPrinted>
  <dcterms:modified xsi:type="dcterms:W3CDTF">2019-01-25T12:13:03Z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0x0101006727CD77B8C3B6468D27C9065B29CC2F</vt:lpwstr>
  </property>
</Properties>
</file>